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Default Extension="sldx" ContentType="application/vnd.openxmlformats-officedocument.presentationml.slide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8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8" r:id="rId17"/>
    <p:sldId id="271" r:id="rId18"/>
    <p:sldId id="283" r:id="rId19"/>
    <p:sldId id="272" r:id="rId20"/>
    <p:sldId id="273" r:id="rId21"/>
    <p:sldId id="316" r:id="rId22"/>
    <p:sldId id="274" r:id="rId23"/>
    <p:sldId id="275" r:id="rId24"/>
    <p:sldId id="277" r:id="rId25"/>
    <p:sldId id="279" r:id="rId26"/>
    <p:sldId id="293" r:id="rId27"/>
    <p:sldId id="280" r:id="rId28"/>
    <p:sldId id="281" r:id="rId29"/>
    <p:sldId id="284" r:id="rId30"/>
    <p:sldId id="286" r:id="rId31"/>
    <p:sldId id="287" r:id="rId32"/>
    <p:sldId id="289" r:id="rId33"/>
    <p:sldId id="292" r:id="rId34"/>
    <p:sldId id="285" r:id="rId35"/>
    <p:sldId id="290" r:id="rId36"/>
    <p:sldId id="291" r:id="rId37"/>
    <p:sldId id="288" r:id="rId38"/>
    <p:sldId id="294" r:id="rId39"/>
    <p:sldId id="298" r:id="rId40"/>
    <p:sldId id="295" r:id="rId41"/>
    <p:sldId id="296" r:id="rId42"/>
    <p:sldId id="300" r:id="rId43"/>
    <p:sldId id="302" r:id="rId44"/>
    <p:sldId id="304" r:id="rId45"/>
    <p:sldId id="297" r:id="rId46"/>
    <p:sldId id="303" r:id="rId47"/>
    <p:sldId id="310" r:id="rId48"/>
    <p:sldId id="306" r:id="rId49"/>
    <p:sldId id="311" r:id="rId50"/>
    <p:sldId id="312" r:id="rId51"/>
    <p:sldId id="314" r:id="rId52"/>
    <p:sldId id="315" r:id="rId53"/>
    <p:sldId id="307" r:id="rId54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99"/>
    <a:srgbClr val="FFFF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5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38483F0-07EA-41A3-80D0-5FFF48D778F3}" type="datetimeFigureOut">
              <a:rPr lang="ru-RU"/>
              <a:pPr>
                <a:defRPr/>
              </a:pPr>
              <a:t>29.09.2017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0FDE63B6-279C-4F0B-87C5-72298656171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3174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43D6595-A508-426A-8390-6F15AF20CD38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DE63B6-279C-4F0B-87C5-72298656171A}" type="slidenum">
              <a:rPr lang="ru-RU" smtClean="0"/>
              <a:pPr>
                <a:defRPr/>
              </a:pPr>
              <a:t>20</a:t>
            </a:fld>
            <a:endParaRPr lang="ru-R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2288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632F7CB-8418-43F6-BEC0-22090509B3D4}" type="slidenum">
              <a:rPr lang="ru-RU" smtClean="0"/>
              <a:pPr/>
              <a:t>47</a:t>
            </a:fld>
            <a:endParaRPr lang="ru-RU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2390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AD5015C-39DA-4828-AE44-878B149F3E61}" type="slidenum">
              <a:rPr lang="ru-RU" smtClean="0"/>
              <a:pPr/>
              <a:t>49</a:t>
            </a:fld>
            <a:endParaRPr lang="ru-RU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2902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5A03CE9-47C8-4E8D-9E8F-34670DFF6836}" type="slidenum">
              <a:rPr lang="ru-RU" smtClean="0"/>
              <a:pPr/>
              <a:t>51</a:t>
            </a:fld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14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Скругленный прямоугольник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0" name="Подзаголовок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7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31FA104-5D05-44F8-A922-B4FEBA019690}" type="datetimeFigureOut">
              <a:rPr lang="ru-RU"/>
              <a:pPr>
                <a:defRPr/>
              </a:pPr>
              <a:t>29.09.2017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7A56798-6210-4BB9-B64D-8C2EC6E6B59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D302D-672A-428B-B6F2-0A2C13A40FB6}" type="datetimeFigureOut">
              <a:rPr lang="ru-RU"/>
              <a:pPr>
                <a:defRPr/>
              </a:pPr>
              <a:t>29.09.2017</a:t>
            </a:fld>
            <a:endParaRPr lang="ru-RU" dirty="0"/>
          </a:p>
        </p:txBody>
      </p:sp>
      <p:sp>
        <p:nvSpPr>
          <p:cNvPr id="5" name="Нижний колонтитул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647BD4-64AC-476F-8C2D-FF407B12A78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A54EA5-5B7E-473E-9DC5-423F6DF819BD}" type="datetimeFigureOut">
              <a:rPr lang="ru-RU"/>
              <a:pPr>
                <a:defRPr/>
              </a:pPr>
              <a:t>29.09.2017</a:t>
            </a:fld>
            <a:endParaRPr lang="ru-RU" dirty="0"/>
          </a:p>
        </p:txBody>
      </p:sp>
      <p:sp>
        <p:nvSpPr>
          <p:cNvPr id="5" name="Нижний колонтитул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6710FE-C51F-48D1-9C95-3BE5B030F919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0BBFE9-65B5-46CB-B97E-BF01F1B6C971}" type="datetimeFigureOut">
              <a:rPr lang="ru-RU"/>
              <a:pPr>
                <a:defRPr/>
              </a:pPr>
              <a:t>29.09.2017</a:t>
            </a:fld>
            <a:endParaRPr lang="ru-RU" dirty="0"/>
          </a:p>
        </p:txBody>
      </p:sp>
      <p:sp>
        <p:nvSpPr>
          <p:cNvPr id="5" name="Нижний колонтитул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263CE-953B-4EE5-B1A9-3A739FCA320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1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Скругленный прямоугольник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6D64539-5F88-42FA-BD4B-11DEAEC3A882}" type="datetimeFigureOut">
              <a:rPr lang="ru-RU"/>
              <a:pPr>
                <a:defRPr/>
              </a:pPr>
              <a:t>29.09.2017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4DB04EE-07E3-47C0-8BD2-6A937F7E100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4DD026-F55A-4E78-895F-F97C8A1C1628}" type="datetimeFigureOut">
              <a:rPr lang="ru-RU"/>
              <a:pPr>
                <a:defRPr/>
              </a:pPr>
              <a:t>29.09.2017</a:t>
            </a:fld>
            <a:endParaRPr lang="ru-RU" dirty="0"/>
          </a:p>
        </p:txBody>
      </p:sp>
      <p:sp>
        <p:nvSpPr>
          <p:cNvPr id="6" name="Нижний колонтитул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B8AFE9-F50A-4BCA-B5AF-AF856866B85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lvl1pPr>
              <a:defRPr b="1"/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A222F7-A679-4484-B9D0-A954C599B836}" type="datetimeFigureOut">
              <a:rPr lang="ru-RU"/>
              <a:pPr>
                <a:defRPr/>
              </a:pPr>
              <a:t>29.09.2017</a:t>
            </a:fld>
            <a:endParaRPr lang="ru-RU" dirty="0"/>
          </a:p>
        </p:txBody>
      </p:sp>
      <p:sp>
        <p:nvSpPr>
          <p:cNvPr id="8" name="Нижний колонтитул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8AED3-9621-4945-9BB7-401F6013701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28B28-A78A-48B4-9480-3355B32D8BA9}" type="datetimeFigureOut">
              <a:rPr lang="ru-RU"/>
              <a:pPr>
                <a:defRPr/>
              </a:pPr>
              <a:t>29.09.2017</a:t>
            </a:fld>
            <a:endParaRPr lang="ru-RU" dirty="0"/>
          </a:p>
        </p:txBody>
      </p:sp>
      <p:sp>
        <p:nvSpPr>
          <p:cNvPr id="4" name="Нижний колонтитул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9AB6A-57AA-4D72-8DE2-9CAA4D7DA5F8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6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418E006-774E-4501-84AA-13B9535D1D7C}" type="datetimeFigureOut">
              <a:rPr lang="ru-RU"/>
              <a:pPr>
                <a:defRPr/>
              </a:pPr>
              <a:t>29.09.2017</a:t>
            </a:fld>
            <a:endParaRPr lang="ru-RU" dirty="0"/>
          </a:p>
        </p:txBody>
      </p:sp>
      <p:sp>
        <p:nvSpPr>
          <p:cNvPr id="4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D0A0464-E34D-4841-86B1-2C2094A6C1C5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3C65E-2C9D-441D-8CBF-21B01CE220B4}" type="datetimeFigureOut">
              <a:rPr lang="ru-RU"/>
              <a:pPr>
                <a:defRPr/>
              </a:pPr>
              <a:t>29.09.2017</a:t>
            </a:fld>
            <a:endParaRPr lang="ru-RU" dirty="0"/>
          </a:p>
        </p:txBody>
      </p:sp>
      <p:sp>
        <p:nvSpPr>
          <p:cNvPr id="6" name="Нижний колонтитул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E096E-18B6-4FA8-B2A4-60A75006193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14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Прямоугольник с одним скругленным углом 10"/>
          <p:cNvSpPr/>
          <p:nvPr/>
        </p:nvSpPr>
        <p:spPr>
          <a:xfrm>
            <a:off x="6400800" y="433388"/>
            <a:ext cx="2324100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ru-RU" noProof="0" dirty="0" smtClean="0"/>
              <a:t>Вставка рисунка</a:t>
            </a:r>
            <a:endParaRPr lang="en-US" noProof="0" dirty="0"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F037ABE-40FE-4F3B-BE72-591C5575574D}" type="datetimeFigureOut">
              <a:rPr lang="ru-RU"/>
              <a:pPr>
                <a:defRPr/>
              </a:pPr>
              <a:t>29.09.2017</a:t>
            </a:fld>
            <a:endParaRPr lang="ru-RU" dirty="0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B18BB2F-A6B0-4148-A148-B01163E4361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503238" y="4986338"/>
            <a:ext cx="8183562" cy="1050925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31" name="Текст 3"/>
          <p:cNvSpPr>
            <a:spLocks noGrp="1"/>
          </p:cNvSpPr>
          <p:nvPr>
            <p:ph type="body" idx="1"/>
          </p:nvPr>
        </p:nvSpPr>
        <p:spPr bwMode="auto">
          <a:xfrm>
            <a:off x="503238" y="530225"/>
            <a:ext cx="8183562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25" name="Дата 24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bg2">
                    <a:shade val="50000"/>
                  </a:schemeClr>
                </a:solidFill>
                <a:latin typeface="+mn-lt"/>
              </a:defRPr>
            </a:lvl1pPr>
            <a:extLst/>
          </a:lstStyle>
          <a:p>
            <a:pPr>
              <a:defRPr/>
            </a:pPr>
            <a:fld id="{3120ACC9-4060-4E83-872C-3FB6A201CB37}" type="datetimeFigureOut">
              <a:rPr lang="ru-RU"/>
              <a:pPr>
                <a:defRPr/>
              </a:pPr>
              <a:t>29.09.2017</a:t>
            </a:fld>
            <a:endParaRPr lang="ru-RU" dirty="0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dirty="0">
                <a:solidFill>
                  <a:schemeClr val="bg2">
                    <a:shade val="50000"/>
                  </a:schemeClr>
                </a:solidFill>
                <a:latin typeface="+mn-lt"/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bg2">
                    <a:shade val="50000"/>
                  </a:schemeClr>
                </a:solidFill>
                <a:latin typeface="+mn-lt"/>
              </a:defRPr>
            </a:lvl1pPr>
            <a:extLst/>
          </a:lstStyle>
          <a:p>
            <a:pPr>
              <a:defRPr/>
            </a:pPr>
            <a:fld id="{B0030F02-D03F-46D8-9653-3D87096897D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3" r:id="rId3"/>
    <p:sldLayoutId id="2147483670" r:id="rId4"/>
    <p:sldLayoutId id="2147483669" r:id="rId5"/>
    <p:sldLayoutId id="2147483668" r:id="rId6"/>
    <p:sldLayoutId id="2147483674" r:id="rId7"/>
    <p:sldLayoutId id="2147483667" r:id="rId8"/>
    <p:sldLayoutId id="2147483675" r:id="rId9"/>
    <p:sldLayoutId id="2147483666" r:id="rId10"/>
    <p:sldLayoutId id="2147483665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solidFill>
            <a:srgbClr val="616161"/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9pPr>
      <a:extLst/>
    </p:titleStyle>
    <p:bodyStyle>
      <a:lvl1pPr marL="265113" indent="-265113" algn="l" rtl="0" fontAlgn="base">
        <a:spcBef>
          <a:spcPts val="25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00025" algn="l" rtl="0" fontAlgn="base">
        <a:spcBef>
          <a:spcPts val="250"/>
        </a:spcBef>
        <a:spcAft>
          <a:spcPct val="0"/>
        </a:spcAft>
        <a:buClr>
          <a:schemeClr val="accent1"/>
        </a:buClr>
        <a:buSzPct val="100000"/>
        <a:buFont typeface="Verdana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5813" indent="-182563" algn="l" rtl="0" fontAlgn="base">
        <a:spcBef>
          <a:spcPts val="250"/>
        </a:spcBef>
        <a:spcAft>
          <a:spcPct val="0"/>
        </a:spcAft>
        <a:buClr>
          <a:srgbClr val="AAE9AA"/>
        </a:buClr>
        <a:buSzPct val="100000"/>
        <a:buFont typeface="Wingdings 2" pitchFamily="18" charset="2"/>
        <a:buChar char="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3938" indent="-182563" algn="l" rtl="0" fontAlgn="base">
        <a:spcBef>
          <a:spcPts val="225"/>
        </a:spcBef>
        <a:spcAft>
          <a:spcPct val="0"/>
        </a:spcAft>
        <a:buClr>
          <a:srgbClr val="AAE9AA"/>
        </a:buClr>
        <a:buSzPct val="112000"/>
        <a:buFont typeface="Verdana" pitchFamily="34" charset="0"/>
        <a:buChar char="◦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525" indent="-182563" algn="l" rtl="0" fontAlgn="base">
        <a:spcBef>
          <a:spcPts val="250"/>
        </a:spcBef>
        <a:spcAft>
          <a:spcPct val="0"/>
        </a:spcAft>
        <a:buClr>
          <a:srgbClr val="98E8FE"/>
        </a:buClr>
        <a:buSzPct val="100000"/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Microsoft_Office_PowerPoint1.sl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______Microsoft_Office_PowerPoint2.sld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geographyofrussia.com/les/" TargetMode="External"/><Relationship Id="rId2" Type="http://schemas.openxmlformats.org/officeDocument/2006/relationships/hyperlink" Target="http://geographyofrussia.com/selskoe-xozyajstvo/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57250" y="1428750"/>
            <a:ext cx="7772400" cy="18288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«БЕЗОПАСНОСТЬ ЖИЗНЕДЕЯТЕЛЬНОСТИ ЧЕЛОВЕКА (БЖЧ</a:t>
            </a:r>
            <a:endParaRPr lang="ru-RU" dirty="0"/>
          </a:p>
        </p:txBody>
      </p:sp>
      <p:sp>
        <p:nvSpPr>
          <p:cNvPr id="1433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14375" y="4071938"/>
            <a:ext cx="7772400" cy="1428750"/>
          </a:xfrm>
        </p:spPr>
        <p:txBody>
          <a:bodyPr/>
          <a:lstStyle/>
          <a:p>
            <a:pPr marL="36513">
              <a:lnSpc>
                <a:spcPct val="80000"/>
              </a:lnSpc>
              <a:spcBef>
                <a:spcPct val="0"/>
              </a:spcBef>
            </a:pPr>
            <a:r>
              <a:rPr lang="ru-RU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Кирвель</a:t>
            </a:r>
            <a:r>
              <a:rPr lang="ru-RU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Павел Иванович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marL="36513">
              <a:lnSpc>
                <a:spcPct val="80000"/>
              </a:lnSpc>
              <a:spcBef>
                <a:spcPct val="0"/>
              </a:spcBef>
            </a:pP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Кандидат географических наук, </a:t>
            </a:r>
          </a:p>
          <a:p>
            <a:pPr eaLnBrk="1" hangingPunct="1">
              <a:lnSpc>
                <a:spcPct val="80000"/>
              </a:lnSpc>
            </a:pP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</a:rPr>
              <a:t>доцент кафедры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инженерной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психологии</a:t>
            </a:r>
            <a:endParaRPr lang="en-US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 эргономики</a:t>
            </a:r>
            <a:r>
              <a:rPr lang="ru-RU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</a:rPr>
              <a:t>БГУИР</a:t>
            </a:r>
          </a:p>
          <a:p>
            <a:pPr marL="36513">
              <a:lnSpc>
                <a:spcPct val="80000"/>
              </a:lnSpc>
              <a:spcBef>
                <a:spcPct val="0"/>
              </a:spcBef>
            </a:pP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(ауд. 610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корпуса)</a:t>
            </a:r>
          </a:p>
          <a:p>
            <a:pPr marL="36513">
              <a:lnSpc>
                <a:spcPct val="80000"/>
              </a:lnSpc>
              <a:spcBef>
                <a:spcPct val="0"/>
              </a:spcBef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E-mail: pavelkirviel@yandex.by</a:t>
            </a:r>
            <a:endParaRPr lang="ru-RU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3571875" y="5857875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Земельные ресурсы мира. преподаватель: Головина Е.А. 10. - Картинка 13 - Природные ресурсы - Природные ресурсы - Картинки по гео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285750"/>
            <a:ext cx="8572500" cy="626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4" name="TextBox 1"/>
          <p:cNvSpPr txBox="1">
            <a:spLocks noChangeArrowheads="1"/>
          </p:cNvSpPr>
          <p:nvPr/>
        </p:nvSpPr>
        <p:spPr bwMode="auto">
          <a:xfrm>
            <a:off x="4065588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 descr="Территориальные ресурсы мира - Картинка 4444/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285750"/>
            <a:ext cx="8421687" cy="631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8" name="TextBox 1"/>
          <p:cNvSpPr txBox="1">
            <a:spLocks noChangeArrowheads="1"/>
          </p:cNvSpPr>
          <p:nvPr/>
        </p:nvSpPr>
        <p:spPr bwMode="auto">
          <a:xfrm>
            <a:off x="4065588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50" y="357188"/>
            <a:ext cx="8572500" cy="6143625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5602" name="Прямоугольник 1"/>
          <p:cNvSpPr>
            <a:spLocks noChangeArrowheads="1"/>
          </p:cNvSpPr>
          <p:nvPr/>
        </p:nvSpPr>
        <p:spPr bwMode="auto">
          <a:xfrm>
            <a:off x="357188" y="357188"/>
            <a:ext cx="8358187" cy="30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400" b="1">
                <a:latin typeface="Times New Roman" pitchFamily="18" charset="0"/>
                <a:cs typeface="Times New Roman" pitchFamily="18" charset="0"/>
              </a:rPr>
              <a:t>Среди земельных ресурсов можно различать три большие группы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: 1) продуктивные земли; 2) малопродуктивные земли; 3) непродуктивные. К продуктивным земельным ресурсам относятся пахотные угодья, сады и плантации, луга и пастбища, леса и кустарники; к малопродуктивным — земли тундры и лесотундры, болота, пустыни; в группу непродуктивных земель входят застроенные и нарушенные человеком земли, пески, овраги, ледники и снежники.</a:t>
            </a:r>
          </a:p>
        </p:txBody>
      </p:sp>
      <p:sp>
        <p:nvSpPr>
          <p:cNvPr id="25603" name="Прямоугольник 2"/>
          <p:cNvSpPr>
            <a:spLocks noChangeArrowheads="1"/>
          </p:cNvSpPr>
          <p:nvPr/>
        </p:nvSpPr>
        <p:spPr bwMode="auto">
          <a:xfrm>
            <a:off x="357188" y="3357563"/>
            <a:ext cx="835818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400" b="1" i="1">
                <a:latin typeface="Times New Roman" pitchFamily="18" charset="0"/>
                <a:cs typeface="Times New Roman" pitchFamily="18" charset="0"/>
              </a:rPr>
              <a:t>Каждый континент и каждая страна имеют свою специфику земельных ресурсов</a:t>
            </a:r>
            <a:endParaRPr lang="ru-RU" sz="2400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04" name="Прямоугольник 3"/>
          <p:cNvSpPr>
            <a:spLocks noChangeArrowheads="1"/>
          </p:cNvSpPr>
          <p:nvPr/>
        </p:nvSpPr>
        <p:spPr bwMode="auto">
          <a:xfrm>
            <a:off x="428625" y="4286250"/>
            <a:ext cx="8215313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/>
            <a:r>
              <a:rPr lang="ru-RU" sz="2400">
                <a:latin typeface="Times New Roman" pitchFamily="18" charset="0"/>
                <a:cs typeface="Times New Roman" pitchFamily="18" charset="0"/>
              </a:rPr>
              <a:t>Треть земельного фонда планеты – это сельскохозяйственные угодья, т. е. земли, которые используются для производства продуктов питания. Около 3/4 всех почвенных ресурсов планеты имеют пониженную продуктивность из—за недостаточной обеспеченности теплом и влагой.</a:t>
            </a:r>
          </a:p>
        </p:txBody>
      </p:sp>
      <p:sp>
        <p:nvSpPr>
          <p:cNvPr id="25605" name="TextBox 1"/>
          <p:cNvSpPr txBox="1">
            <a:spLocks noChangeArrowheads="1"/>
          </p:cNvSpPr>
          <p:nvPr/>
        </p:nvSpPr>
        <p:spPr bwMode="auto">
          <a:xfrm>
            <a:off x="4065588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50" y="357188"/>
            <a:ext cx="8572500" cy="6215062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6626" name="Прямоугольник 1"/>
          <p:cNvSpPr>
            <a:spLocks noChangeArrowheads="1"/>
          </p:cNvSpPr>
          <p:nvPr/>
        </p:nvSpPr>
        <p:spPr bwMode="auto">
          <a:xfrm>
            <a:off x="285750" y="285750"/>
            <a:ext cx="8501063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>
              <a:tabLst>
                <a:tab pos="2060575" algn="l"/>
              </a:tabLst>
            </a:pPr>
            <a:r>
              <a:rPr lang="ru-RU" sz="2200">
                <a:latin typeface="Times New Roman" pitchFamily="18" charset="0"/>
                <a:cs typeface="Times New Roman" pitchFamily="18" charset="0"/>
              </a:rPr>
              <a:t>Структура земельного фонда показывает, каким образом используются земельные ресурсы. В ней выделяются сельскохозяйственные земли (обрабатываемые — пашня, сады, засеянные луга и естественные луга и пастбища), лесные земли, земли, занятые населенными пунктами, промышленностью и транспортом, малопродуктивные и непродуктивные земли.</a:t>
            </a:r>
          </a:p>
        </p:txBody>
      </p:sp>
      <p:pic>
        <p:nvPicPr>
          <p:cNvPr id="26627" name="Picture 2" descr="Земельные ресурсы мира презентация по географии 10 класс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" y="2357438"/>
            <a:ext cx="7572375" cy="423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Box 1"/>
          <p:cNvSpPr txBox="1">
            <a:spLocks noChangeArrowheads="1"/>
          </p:cNvSpPr>
          <p:nvPr/>
        </p:nvSpPr>
        <p:spPr bwMode="auto">
          <a:xfrm>
            <a:off x="4065588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Рисунок 2" descr="Природные ресурсы стран мира - Презентация 11327"/>
          <p:cNvPicPr>
            <a:picLocks noChangeAspect="1" noChangeArrowheads="1"/>
          </p:cNvPicPr>
          <p:nvPr/>
        </p:nvPicPr>
        <p:blipFill>
          <a:blip r:embed="rId2"/>
          <a:srcRect b="14265"/>
          <a:stretch>
            <a:fillRect/>
          </a:stretch>
        </p:blipFill>
        <p:spPr bwMode="auto">
          <a:xfrm>
            <a:off x="428625" y="357188"/>
            <a:ext cx="8286750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0" name="TextBox 1"/>
          <p:cNvSpPr txBox="1">
            <a:spLocks noChangeArrowheads="1"/>
          </p:cNvSpPr>
          <p:nvPr/>
        </p:nvSpPr>
        <p:spPr bwMode="auto">
          <a:xfrm>
            <a:off x="3500438" y="6357938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50" y="357188"/>
            <a:ext cx="8572500" cy="6143625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8674" name="Прямоугольник 1"/>
          <p:cNvSpPr>
            <a:spLocks noChangeArrowheads="1"/>
          </p:cNvSpPr>
          <p:nvPr/>
        </p:nvSpPr>
        <p:spPr bwMode="auto">
          <a:xfrm>
            <a:off x="357188" y="357188"/>
            <a:ext cx="8429625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/>
            <a:r>
              <a:rPr lang="ru-RU" sz="2000">
                <a:latin typeface="Times New Roman" pitchFamily="18" charset="0"/>
                <a:cs typeface="Times New Roman" pitchFamily="18" charset="0"/>
              </a:rPr>
              <a:t>В мировых и национальных сопоставлениях используется такой показатель, как сельскохозяйственная освоенность территории — отношение сельскохозяйственных земель ко всей площади. Среди крупнейших стран мира наблюдается значительная дифференциация, обусловленная большими различиями в природно-географических условиях: в России доля сельскохозяйственных угодий составляет 13 % от всей площади страны, в Канаде — 7, США — 53, Франции — 63 % </a:t>
            </a:r>
          </a:p>
        </p:txBody>
      </p:sp>
      <p:pic>
        <p:nvPicPr>
          <p:cNvPr id="28675" name="Рисунок 3" descr="Охарактеризовать основные виды природных ресурсов. Оценить р…"/>
          <p:cNvPicPr>
            <a:picLocks noChangeAspect="1" noChangeArrowheads="1"/>
          </p:cNvPicPr>
          <p:nvPr/>
        </p:nvPicPr>
        <p:blipFill>
          <a:blip r:embed="rId2"/>
          <a:srcRect t="18600" b="8495"/>
          <a:stretch>
            <a:fillRect/>
          </a:stretch>
        </p:blipFill>
        <p:spPr bwMode="auto">
          <a:xfrm>
            <a:off x="1285875" y="2500313"/>
            <a:ext cx="6715125" cy="392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TextBox 1"/>
          <p:cNvSpPr txBox="1">
            <a:spLocks noChangeArrowheads="1"/>
          </p:cNvSpPr>
          <p:nvPr/>
        </p:nvSpPr>
        <p:spPr bwMode="auto">
          <a:xfrm>
            <a:off x="4065588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2" descr="Публикации Энди - Форум трейдеров www.2stocks.ru - Всё о цен…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571500"/>
            <a:ext cx="8288337" cy="560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50" y="357188"/>
            <a:ext cx="8572500" cy="6215062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0722" name="Прямоугольник 1"/>
          <p:cNvSpPr>
            <a:spLocks noChangeArrowheads="1"/>
          </p:cNvSpPr>
          <p:nvPr/>
        </p:nvSpPr>
        <p:spPr bwMode="auto">
          <a:xfrm>
            <a:off x="714375" y="285750"/>
            <a:ext cx="79295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400" b="1">
                <a:latin typeface="Times New Roman" pitchFamily="18" charset="0"/>
                <a:cs typeface="Times New Roman" pitchFamily="18" charset="0"/>
              </a:rPr>
              <a:t>Земельный фонд Республики Беларусь</a:t>
            </a:r>
          </a:p>
        </p:txBody>
      </p:sp>
      <p:sp>
        <p:nvSpPr>
          <p:cNvPr id="30723" name="Прямоугольник 2"/>
          <p:cNvSpPr>
            <a:spLocks noChangeArrowheads="1"/>
          </p:cNvSpPr>
          <p:nvPr/>
        </p:nvSpPr>
        <p:spPr bwMode="auto">
          <a:xfrm>
            <a:off x="357188" y="714375"/>
            <a:ext cx="83581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/>
            <a:r>
              <a:rPr lang="ru-RU" sz="2400">
                <a:latin typeface="Times New Roman" pitchFamily="18" charset="0"/>
                <a:cs typeface="Times New Roman" pitchFamily="18" charset="0"/>
              </a:rPr>
              <a:t>Земельный фонд Республики Беларусь — это площадь страны, составляющая 20759,6 тыс. га. В Европе по этому показателю Беларусь занимает 13-е место.</a:t>
            </a:r>
          </a:p>
        </p:txBody>
      </p:sp>
      <p:sp>
        <p:nvSpPr>
          <p:cNvPr id="30724" name="Прямоугольник 3"/>
          <p:cNvSpPr>
            <a:spLocks noChangeArrowheads="1"/>
          </p:cNvSpPr>
          <p:nvPr/>
        </p:nvSpPr>
        <p:spPr bwMode="auto">
          <a:xfrm>
            <a:off x="357188" y="1857375"/>
            <a:ext cx="8429625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/>
            <a:r>
              <a:rPr lang="ru-RU" sz="2400">
                <a:latin typeface="Times New Roman" pitchFamily="18" charset="0"/>
                <a:cs typeface="Times New Roman" pitchFamily="18" charset="0"/>
              </a:rPr>
              <a:t>В его структуре наибольшую площадь занимают сельскохозяйственные земли — 9281,5 тыс., га (44,7 %), лесные и прочие лесопокрытые земли — 8414,5 (40,5 %), земли, находящиеся под болотами, — 959,2 (4,6 %), под водой — 476,5 (2,3 %), земли населенных пунктов — 372,2 (1,8 %), отданные промышленности, транспорту и т.п. — 823,0 (4,0 %), нарушенные и прочие земли — 751,8 (3,6 %), в том числе бывшие сельскохозяйственные земли, загрязненные радионуклидами, — 265,4 тыс. га (1,3 %).</a:t>
            </a:r>
          </a:p>
        </p:txBody>
      </p:sp>
      <p:sp>
        <p:nvSpPr>
          <p:cNvPr id="30725" name="Прямоугольник 4"/>
          <p:cNvSpPr>
            <a:spLocks noChangeArrowheads="1"/>
          </p:cNvSpPr>
          <p:nvPr/>
        </p:nvSpPr>
        <p:spPr bwMode="auto">
          <a:xfrm>
            <a:off x="357188" y="5072063"/>
            <a:ext cx="8501062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/>
            <a:r>
              <a:rPr lang="ru-RU" sz="2400">
                <a:latin typeface="Times New Roman" pitchFamily="18" charset="0"/>
                <a:cs typeface="Times New Roman" pitchFamily="18" charset="0"/>
              </a:rPr>
              <a:t>Пахотные земли Беларуси занимают 6186,6 тыс. га, распаханность территории достигает 30 %, или почти в 3 раза превышает среднемировые показатели и данные по странам СНГ.</a:t>
            </a:r>
          </a:p>
        </p:txBody>
      </p:sp>
      <p:sp>
        <p:nvSpPr>
          <p:cNvPr id="30726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 descr="строим своими рукам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357188"/>
            <a:ext cx="8096250" cy="607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0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50" y="357188"/>
            <a:ext cx="8572500" cy="6143625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3794" name="Прямоугольник 1"/>
          <p:cNvSpPr>
            <a:spLocks noChangeArrowheads="1"/>
          </p:cNvSpPr>
          <p:nvPr/>
        </p:nvSpPr>
        <p:spPr bwMode="auto">
          <a:xfrm>
            <a:off x="428625" y="357188"/>
            <a:ext cx="8143875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Почва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представляет собой самостоятельное природное тело, обладающее только ей присущими строением, составом и свойствами, и в то же время она — средство производства в сельском и лесном хозяйстве. Почвы обладают  свойством </a:t>
            </a:r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плодородия</a:t>
            </a:r>
            <a:r>
              <a:rPr lang="ru-RU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– способностью производить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биомассу</a:t>
            </a:r>
            <a:r>
              <a:rPr lang="ru-RU" sz="2400" dirty="0" smtClean="0"/>
              <a:t> </a:t>
            </a:r>
            <a:r>
              <a:rPr lang="en-US" sz="2400" dirty="0" smtClean="0"/>
              <a:t>(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давать урожай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sz="2400" dirty="0" smtClean="0"/>
              <a:t>.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Различают </a:t>
            </a:r>
            <a:r>
              <a:rPr lang="ru-RU" sz="2400" i="1" dirty="0">
                <a:latin typeface="Times New Roman" pitchFamily="18" charset="0"/>
                <a:cs typeface="Times New Roman" pitchFamily="18" charset="0"/>
              </a:rPr>
              <a:t>естественное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(потенциальное) плодородие, обусловленное общим запасом в почве питательных веществ, а также </a:t>
            </a:r>
            <a:r>
              <a:rPr lang="ru-RU" sz="2400" i="1" dirty="0">
                <a:latin typeface="Times New Roman" pitchFamily="18" charset="0"/>
                <a:cs typeface="Times New Roman" pitchFamily="18" charset="0"/>
              </a:rPr>
              <a:t>искусственное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плодородие, воспроизводимое путем агротехнических мероприятий и мелиорации. </a:t>
            </a:r>
          </a:p>
        </p:txBody>
      </p:sp>
      <p:sp>
        <p:nvSpPr>
          <p:cNvPr id="33795" name="Прямоугольник 2"/>
          <p:cNvSpPr>
            <a:spLocks noChangeArrowheads="1"/>
          </p:cNvSpPr>
          <p:nvPr/>
        </p:nvSpPr>
        <p:spPr bwMode="auto">
          <a:xfrm>
            <a:off x="428625" y="4071938"/>
            <a:ext cx="8215313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/>
            <a:r>
              <a:rPr lang="ru-RU" sz="2400" b="1">
                <a:latin typeface="Times New Roman" pitchFamily="18" charset="0"/>
                <a:cs typeface="Times New Roman" pitchFamily="18" charset="0"/>
              </a:rPr>
              <a:t>Гумус -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 верхний слой почвы, перегной. В гумусе содержатся основные элементы питания, для растений. </a:t>
            </a:r>
          </a:p>
        </p:txBody>
      </p:sp>
      <p:sp>
        <p:nvSpPr>
          <p:cNvPr id="33796" name="Rectangle 1"/>
          <p:cNvSpPr>
            <a:spLocks noChangeArrowheads="1"/>
          </p:cNvSpPr>
          <p:nvPr/>
        </p:nvSpPr>
        <p:spPr bwMode="auto">
          <a:xfrm>
            <a:off x="357188" y="4919663"/>
            <a:ext cx="8501062" cy="156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457200" algn="just"/>
            <a:r>
              <a:rPr lang="ru-RU" sz="2400" b="1" i="1">
                <a:latin typeface="Times New Roman" pitchFamily="18" charset="0"/>
                <a:cs typeface="Times New Roman" pitchFamily="18" charset="0"/>
              </a:rPr>
              <a:t>Как же выглядят почвы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 - почвенные горизонты, отличающихся друг от друга по цвету, плотности, влажности и другим признакам. В современных классификациях выделяется более 100 </a:t>
            </a:r>
            <a:r>
              <a:rPr lang="ru-RU" sz="2400" b="1" i="1">
                <a:latin typeface="Times New Roman" pitchFamily="18" charset="0"/>
                <a:cs typeface="Times New Roman" pitchFamily="18" charset="0"/>
              </a:rPr>
              <a:t>типов почв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33797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2938" y="3429000"/>
            <a:ext cx="8183562" cy="1050925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x-none" sz="4900" i="1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Экологические проблемы использования земельных и биологических ресурсов</a:t>
            </a:r>
            <a:r>
              <a:rPr lang="x-none" i="1" smtClean="0">
                <a:solidFill>
                  <a:schemeClr val="accent1">
                    <a:tint val="88000"/>
                    <a:satMod val="150000"/>
                  </a:schemeClr>
                </a:solidFill>
              </a:rPr>
              <a:t>.</a:t>
            </a:r>
            <a:r>
              <a:rPr lang="ru-RU" i="1" dirty="0" smtClean="0">
                <a:solidFill>
                  <a:schemeClr val="accent1">
                    <a:tint val="88000"/>
                    <a:satMod val="150000"/>
                  </a:schemeClr>
                </a:solidFill>
              </a:rPr>
              <a:t/>
            </a:r>
            <a:br>
              <a:rPr lang="ru-RU" i="1" dirty="0" smtClean="0">
                <a:solidFill>
                  <a:schemeClr val="accent1">
                    <a:tint val="88000"/>
                    <a:satMod val="150000"/>
                  </a:schemeClr>
                </a:solidFill>
              </a:rPr>
            </a:br>
            <a:endParaRPr lang="ru-RU" dirty="0">
              <a:solidFill>
                <a:schemeClr val="accent1">
                  <a:tint val="88000"/>
                  <a:satMod val="150000"/>
                </a:schemeClr>
              </a:solidFill>
            </a:endParaRPr>
          </a:p>
        </p:txBody>
      </p:sp>
      <p:sp>
        <p:nvSpPr>
          <p:cNvPr id="15362" name="TextBox 1"/>
          <p:cNvSpPr txBox="1">
            <a:spLocks noChangeArrowheads="1"/>
          </p:cNvSpPr>
          <p:nvPr/>
        </p:nvSpPr>
        <p:spPr bwMode="auto">
          <a:xfrm>
            <a:off x="3571875" y="6143625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5" descr="image0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57166"/>
            <a:ext cx="8451850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2976" y="714356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&lt;1%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214678" y="714356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45,1%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357818" y="714356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9,0%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215206" y="642918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14,4%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57224" y="6143644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пойменные (8,4 %)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143240" y="6143644"/>
            <a:ext cx="27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лесные (около 12,0 </a:t>
            </a:r>
            <a:r>
              <a:rPr lang="ru-RU" dirty="0" smtClean="0"/>
              <a:t>%)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786446" y="6143644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Антропогенные </a:t>
            </a:r>
            <a:r>
              <a:rPr lang="ru-RU" dirty="0" smtClean="0"/>
              <a:t>(</a:t>
            </a:r>
            <a:r>
              <a:rPr lang="en-US" dirty="0" smtClean="0"/>
              <a:t>&lt;10%</a:t>
            </a:r>
            <a:r>
              <a:rPr lang="ru-RU" dirty="0" smtClean="0"/>
              <a:t>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sinref.ru/000_uchebniki/01600geografia/010_geografia_pochv_klebanovich_2009/i_7d8697580a26c18e_html_78c8493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85728"/>
            <a:ext cx="8742812" cy="61436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4" descr="map0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285750"/>
            <a:ext cx="8802687" cy="621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2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5" descr="humu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1571625"/>
            <a:ext cx="8235950" cy="418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6" name="Прямоугольник 2"/>
          <p:cNvSpPr>
            <a:spLocks noChangeArrowheads="1"/>
          </p:cNvSpPr>
          <p:nvPr/>
        </p:nvSpPr>
        <p:spPr bwMode="auto">
          <a:xfrm>
            <a:off x="3000375" y="785813"/>
            <a:ext cx="30495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b="1">
                <a:latin typeface="Times New Roman" pitchFamily="18" charset="0"/>
              </a:rPr>
              <a:t>Карта гумуса почв, кг С/м2</a:t>
            </a:r>
          </a:p>
        </p:txBody>
      </p:sp>
      <p:sp>
        <p:nvSpPr>
          <p:cNvPr id="36867" name="TextBox 1"/>
          <p:cNvSpPr txBox="1">
            <a:spLocks noChangeArrowheads="1"/>
          </p:cNvSpPr>
          <p:nvPr/>
        </p:nvSpPr>
        <p:spPr bwMode="auto">
          <a:xfrm>
            <a:off x="3643313" y="62865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idx="4294967295"/>
          </p:nvPr>
        </p:nvSpPr>
        <p:spPr>
          <a:xfrm>
            <a:off x="714375" y="428625"/>
            <a:ext cx="7772400" cy="561975"/>
          </a:xfrm>
          <a:solidFill>
            <a:srgbClr val="FFFFCC"/>
          </a:solidFill>
          <a:ln w="38100"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Основные экологические проблемы</a:t>
            </a:r>
            <a:endParaRPr lang="ru-RU" dirty="0">
              <a:solidFill>
                <a:schemeClr val="accent1">
                  <a:tint val="88000"/>
                  <a:satMod val="150000"/>
                </a:schemeClr>
              </a:solidFill>
            </a:endParaRPr>
          </a:p>
        </p:txBody>
      </p:sp>
      <p:sp>
        <p:nvSpPr>
          <p:cNvPr id="37890" name="Содержимое 2"/>
          <p:cNvSpPr>
            <a:spLocks noGrp="1"/>
          </p:cNvSpPr>
          <p:nvPr>
            <p:ph sz="quarter" idx="4294967295"/>
          </p:nvPr>
        </p:nvSpPr>
        <p:spPr>
          <a:xfrm>
            <a:off x="714375" y="1000125"/>
            <a:ext cx="7772400" cy="5429250"/>
          </a:xfrm>
          <a:solidFill>
            <a:srgbClr val="CCECFF"/>
          </a:solidFill>
          <a:ln w="38100">
            <a:solidFill>
              <a:srgbClr val="FF0000"/>
            </a:solidFill>
          </a:ln>
        </p:spPr>
        <p:txBody>
          <a:bodyPr/>
          <a:lstStyle/>
          <a:p>
            <a:r>
              <a:rPr lang="ru-RU" sz="2400" smtClean="0">
                <a:latin typeface="Times New Roman" pitchFamily="18" charset="0"/>
                <a:cs typeface="Times New Roman" pitchFamily="18" charset="0"/>
              </a:rPr>
              <a:t>опустынивание;</a:t>
            </a:r>
          </a:p>
          <a:p>
            <a:r>
              <a:rPr lang="ru-RU" sz="2400" smtClean="0">
                <a:latin typeface="Times New Roman" pitchFamily="18" charset="0"/>
                <a:cs typeface="Times New Roman" pitchFamily="18" charset="0"/>
              </a:rPr>
              <a:t>потеря плодородия;</a:t>
            </a:r>
          </a:p>
          <a:p>
            <a:r>
              <a:rPr lang="ru-RU" sz="2400" smtClean="0">
                <a:latin typeface="Times New Roman" pitchFamily="18" charset="0"/>
                <a:cs typeface="Times New Roman" pitchFamily="18" charset="0"/>
              </a:rPr>
              <a:t>загрязнение сточными водами предприятий;</a:t>
            </a:r>
          </a:p>
          <a:p>
            <a:r>
              <a:rPr lang="ru-RU" sz="2400" smtClean="0">
                <a:latin typeface="Times New Roman" pitchFamily="18" charset="0"/>
                <a:cs typeface="Times New Roman" pitchFamily="18" charset="0"/>
              </a:rPr>
              <a:t>перевыпас скота;</a:t>
            </a:r>
          </a:p>
          <a:p>
            <a:r>
              <a:rPr lang="ru-RU" sz="2400" smtClean="0">
                <a:latin typeface="Times New Roman" pitchFamily="18" charset="0"/>
                <a:cs typeface="Times New Roman" pitchFamily="18" charset="0"/>
              </a:rPr>
              <a:t>деградация земель (С/Х, уничтожение лесов);</a:t>
            </a:r>
          </a:p>
          <a:p>
            <a:r>
              <a:rPr lang="ru-RU" sz="2400" smtClean="0">
                <a:latin typeface="Times New Roman" pitchFamily="18" charset="0"/>
                <a:cs typeface="Times New Roman" pitchFamily="18" charset="0"/>
              </a:rPr>
              <a:t>радионуклидное загрязнение;</a:t>
            </a:r>
          </a:p>
          <a:p>
            <a:r>
              <a:rPr lang="ru-RU" sz="2400" smtClean="0">
                <a:latin typeface="Times New Roman" pitchFamily="18" charset="0"/>
                <a:cs typeface="Times New Roman" pitchFamily="18" charset="0"/>
              </a:rPr>
              <a:t>захоронение отходов.</a:t>
            </a:r>
          </a:p>
          <a:p>
            <a:pPr>
              <a:buFont typeface="Wingdings 2" pitchFamily="18" charset="2"/>
              <a:buNone/>
            </a:pPr>
            <a:endParaRPr lang="ru-RU" sz="90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2" pitchFamily="18" charset="2"/>
              <a:buNone/>
            </a:pPr>
            <a:r>
              <a:rPr lang="ru-RU" sz="3200" b="1" smtClean="0">
                <a:latin typeface="Times New Roman" pitchFamily="18" charset="0"/>
                <a:cs typeface="Times New Roman" pitchFamily="18" charset="0"/>
              </a:rPr>
              <a:t>Основные загрязнители:</a:t>
            </a:r>
          </a:p>
          <a:p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NH</a:t>
            </a:r>
            <a:r>
              <a:rPr lang="en-US" sz="2400" baseline="-300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4</a:t>
            </a:r>
            <a:r>
              <a:rPr lang="en-US" sz="2400" baseline="300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+</a:t>
            </a:r>
            <a:r>
              <a:rPr lang="ru-RU" sz="24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;</a:t>
            </a:r>
            <a:endParaRPr lang="ru-RU" sz="240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r>
              <a:rPr lang="en-GB" sz="24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NO</a:t>
            </a:r>
            <a:r>
              <a:rPr lang="en-US" sz="2400" baseline="-300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lang="en-US" sz="2400" baseline="300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-</a:t>
            </a:r>
            <a:r>
              <a:rPr lang="ru-RU" sz="24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;</a:t>
            </a:r>
            <a:r>
              <a:rPr lang="ru-RU" sz="24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нитраты, пестицыды</a:t>
            </a:r>
            <a:endParaRPr lang="en-GB" sz="240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HPO </a:t>
            </a:r>
            <a:r>
              <a:rPr lang="en-US" sz="2400" baseline="-300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4</a:t>
            </a:r>
            <a:r>
              <a:rPr lang="en-US" sz="2400" baseline="300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2-</a:t>
            </a:r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 ,HPO </a:t>
            </a:r>
            <a:r>
              <a:rPr lang="en-US" sz="2400" baseline="-300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4</a:t>
            </a:r>
            <a:r>
              <a:rPr lang="en-US" sz="2400" baseline="300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-</a:t>
            </a:r>
            <a:r>
              <a:rPr lang="ru-RU" sz="24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;</a:t>
            </a:r>
          </a:p>
          <a:p>
            <a:r>
              <a:rPr lang="en-GB" sz="24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S</a:t>
            </a:r>
            <a:r>
              <a:rPr lang="ru-RU" sz="24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0</a:t>
            </a:r>
            <a:r>
              <a:rPr lang="ru-RU" sz="2400" baseline="-300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2</a:t>
            </a:r>
            <a:r>
              <a:rPr lang="ru-RU" sz="24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;</a:t>
            </a:r>
            <a:r>
              <a:rPr lang="ru-RU" sz="24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тяжёлые металлы</a:t>
            </a:r>
            <a:endParaRPr lang="ru-RU" sz="240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400" smtClean="0">
              <a:latin typeface="Times New Roman" pitchFamily="18" charset="0"/>
              <a:ea typeface="Calibri" pitchFamily="34" charset="0"/>
              <a:cs typeface="Calibri" pitchFamily="34" charset="0"/>
            </a:endParaRPr>
          </a:p>
          <a:p>
            <a:pPr>
              <a:buFont typeface="Wingdings 2" pitchFamily="18" charset="2"/>
              <a:buNone/>
            </a:pPr>
            <a:endParaRPr lang="ru-RU" sz="1800" b="1" smtClean="0">
              <a:latin typeface="Arial" charset="0"/>
              <a:cs typeface="Arial" charset="0"/>
            </a:endParaRPr>
          </a:p>
          <a:p>
            <a:endParaRPr lang="ru-RU" sz="1800" b="1" smtClean="0">
              <a:latin typeface="Arial" charset="0"/>
            </a:endParaRPr>
          </a:p>
          <a:p>
            <a:endParaRPr lang="ru-RU" sz="1800" b="1" smtClean="0">
              <a:latin typeface="Arial" charset="0"/>
            </a:endParaRPr>
          </a:p>
          <a:p>
            <a:endParaRPr lang="ru-RU" sz="180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891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2" descr="Ресурсы стран мира - География - Картинки по географи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125" y="285750"/>
            <a:ext cx="8096250" cy="607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4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50" y="357188"/>
            <a:ext cx="8572500" cy="6143625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9938" name="Rectangle 1"/>
          <p:cNvSpPr>
            <a:spLocks noChangeArrowheads="1"/>
          </p:cNvSpPr>
          <p:nvPr/>
        </p:nvSpPr>
        <p:spPr bwMode="auto">
          <a:xfrm>
            <a:off x="428625" y="642938"/>
            <a:ext cx="8286750" cy="526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450850" algn="just">
              <a:tabLst>
                <a:tab pos="457200" algn="l"/>
              </a:tabLst>
            </a:pPr>
            <a:r>
              <a:rPr lang="ru-RU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 больших масштабах происходит загрязнение почв:</a:t>
            </a:r>
            <a:endParaRPr lang="ru-RU" sz="2800">
              <a:latin typeface="Times New Roman" pitchFamily="18" charset="0"/>
              <a:cs typeface="Times New Roman" pitchFamily="18" charset="0"/>
            </a:endParaRPr>
          </a:p>
          <a:p>
            <a:pPr indent="450850" algn="just" eaLnBrk="0" hangingPunct="0">
              <a:buFontTx/>
              <a:buChar char="•"/>
              <a:tabLst>
                <a:tab pos="457200" algn="l"/>
              </a:tabLst>
            </a:pPr>
            <a:r>
              <a:rPr lang="ru-RU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при открытых разработках полезных ископаемых;</a:t>
            </a:r>
            <a:endParaRPr lang="ru-RU" sz="2800">
              <a:latin typeface="Times New Roman" pitchFamily="18" charset="0"/>
              <a:cs typeface="Times New Roman" pitchFamily="18" charset="0"/>
            </a:endParaRPr>
          </a:p>
          <a:p>
            <a:pPr indent="450850" algn="just" eaLnBrk="0" hangingPunct="0">
              <a:buFontTx/>
              <a:buChar char="•"/>
              <a:tabLst>
                <a:tab pos="457200" algn="l"/>
              </a:tabLst>
            </a:pPr>
            <a:r>
              <a:rPr lang="ru-RU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вследствие покрытия ее поверхности выбросами, отвалами, пустой породой;</a:t>
            </a:r>
            <a:endParaRPr lang="ru-RU" sz="2800">
              <a:latin typeface="Times New Roman" pitchFamily="18" charset="0"/>
              <a:cs typeface="Times New Roman" pitchFamily="18" charset="0"/>
            </a:endParaRPr>
          </a:p>
          <a:p>
            <a:pPr indent="450850" algn="just" eaLnBrk="0" hangingPunct="0">
              <a:buFontTx/>
              <a:buChar char="•"/>
              <a:tabLst>
                <a:tab pos="457200" algn="l"/>
              </a:tabLst>
            </a:pPr>
            <a:r>
              <a:rPr lang="ru-RU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неорганическими отходами и отбросами промышленности;</a:t>
            </a:r>
            <a:endParaRPr lang="ru-RU" sz="2800">
              <a:latin typeface="Times New Roman" pitchFamily="18" charset="0"/>
              <a:cs typeface="Times New Roman" pitchFamily="18" charset="0"/>
            </a:endParaRPr>
          </a:p>
          <a:p>
            <a:pPr indent="450850" algn="just" eaLnBrk="0" hangingPunct="0">
              <a:buFontTx/>
              <a:buChar char="•"/>
              <a:tabLst>
                <a:tab pos="457200" algn="l"/>
              </a:tabLst>
            </a:pPr>
            <a:r>
              <a:rPr lang="ru-RU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веществами, переносимыми воздухом;</a:t>
            </a:r>
            <a:endParaRPr lang="ru-RU" sz="2800">
              <a:latin typeface="Times New Roman" pitchFamily="18" charset="0"/>
              <a:cs typeface="Times New Roman" pitchFamily="18" charset="0"/>
            </a:endParaRPr>
          </a:p>
          <a:p>
            <a:pPr indent="450850" algn="just" eaLnBrk="0" hangingPunct="0">
              <a:buFontTx/>
              <a:buChar char="•"/>
              <a:tabLst>
                <a:tab pos="457200" algn="l"/>
              </a:tabLst>
            </a:pPr>
            <a:r>
              <a:rPr lang="ru-RU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радиоактивными веществами;</a:t>
            </a:r>
            <a:endParaRPr lang="ru-RU" sz="2800">
              <a:latin typeface="Times New Roman" pitchFamily="18" charset="0"/>
              <a:cs typeface="Times New Roman" pitchFamily="18" charset="0"/>
            </a:endParaRPr>
          </a:p>
          <a:p>
            <a:pPr indent="450850" algn="just" eaLnBrk="0" hangingPunct="0">
              <a:buFontTx/>
              <a:buChar char="•"/>
              <a:tabLst>
                <a:tab pos="457200" algn="l"/>
              </a:tabLst>
            </a:pPr>
            <a:r>
              <a:rPr lang="ru-RU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вследствие сельскохозяйственной деятельности, работы транспорта и коммунально-бытовых предприятий.</a:t>
            </a:r>
            <a:endParaRPr lang="ru-RU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939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14313" y="142875"/>
            <a:ext cx="8715375" cy="6500813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0962" name="Rectangle 1"/>
          <p:cNvSpPr>
            <a:spLocks noChangeArrowheads="1"/>
          </p:cNvSpPr>
          <p:nvPr/>
        </p:nvSpPr>
        <p:spPr bwMode="auto">
          <a:xfrm>
            <a:off x="428625" y="0"/>
            <a:ext cx="8501063" cy="669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450850" algn="just"/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Одной из основных причин ухудшения качества земельных ресурсов является ускоренная </a:t>
            </a:r>
            <a:r>
              <a:rPr lang="ru-RU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эрозия </a:t>
            </a: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почвы </a:t>
            </a:r>
            <a:r>
              <a:rPr lang="ru-RU" sz="2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(от </a:t>
            </a: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латинского </a:t>
            </a:r>
            <a:r>
              <a:rPr lang="en-US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erosion</a:t>
            </a: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— разъедание). Под этим термином понимают разрушение верхних, наиболее плодородных, горизонтов и подстилающей почвообразующей породы поверхностными водами и ветром. Под влиянием хозяйственной деятельности человека возникает ускоренная эрозия, которая часто приводит к полному разрушению почвы.</a:t>
            </a:r>
            <a:endParaRPr lang="ru-RU" sz="2000">
              <a:latin typeface="Times New Roman" pitchFamily="18" charset="0"/>
              <a:cs typeface="Times New Roman" pitchFamily="18" charset="0"/>
            </a:endParaRPr>
          </a:p>
          <a:p>
            <a:pPr indent="450850" algn="just" eaLnBrk="0" hangingPunct="0"/>
            <a:r>
              <a:rPr lang="ru-RU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Водная эрозия </a:t>
            </a: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представляет собой смыв почвы струйками и ручейками талой или ливневой воды. Неровности микрорельефа способствуют образованию промоин. При больших уклонах поверхности и на длинных склонах мельчайшие струйки сливаются в более крупные ручьи, которые быстро образуют струйчатые размывы, и если их своевременно не заровнять, возникают овраги. Наибольших размеров эрозия почвы достигает на распахиваемых землях, особенно на почвах легкого механического состава.</a:t>
            </a:r>
            <a:endParaRPr lang="ru-RU" sz="2000">
              <a:latin typeface="Times New Roman" pitchFamily="18" charset="0"/>
              <a:cs typeface="Times New Roman" pitchFamily="18" charset="0"/>
            </a:endParaRPr>
          </a:p>
          <a:p>
            <a:pPr indent="450850" algn="just" eaLnBrk="0" hangingPunct="0"/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Интенсивное перемещение частиц почвы и подстилающих ее пород по земной поверхности, обусловленное ветром, называют </a:t>
            </a:r>
            <a:r>
              <a:rPr lang="ru-RU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ветровой эрозией</a:t>
            </a:r>
            <a:r>
              <a:rPr lang="ru-RU" sz="2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Она наблюдается в любое время года и при любой силе ветра, но наиболее интенсивно проявляется весной при сильных ветрах, когда почва взрыхлена и не покрыта растительностью. Ветровая эрозия проявляется в виде пыльных (черных) бурь и местной (повседневной) эрозии.</a:t>
            </a:r>
            <a:endParaRPr lang="ru-RU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63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 descr="Новости экологии на ECOporta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428625"/>
            <a:ext cx="4075113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6" name="Picture 4" descr="Лимит природных ресурсов на Земле будет исчерпан 21 августа,…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3" y="428625"/>
            <a:ext cx="3714750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6" descr="УСТОЙЧИВОЕ УПРАВЛЕНИЕ ЗЕМЕЛЬНЫМИ РЕСУРСАМИ &quot; Sreda.Uz -Прост…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8" y="3214688"/>
            <a:ext cx="4071937" cy="303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8" descr="Потрясающие фотографии George Steinmetz Life on Photo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438" y="3286125"/>
            <a:ext cx="4092575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28938" y="1857375"/>
            <a:ext cx="3195637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0" name="Object 1"/>
          <p:cNvGraphicFramePr>
            <a:graphicFrameLocks noChangeAspect="1"/>
          </p:cNvGraphicFramePr>
          <p:nvPr/>
        </p:nvGraphicFramePr>
        <p:xfrm>
          <a:off x="428625" y="357188"/>
          <a:ext cx="4092575" cy="3143250"/>
        </p:xfrm>
        <a:graphic>
          <a:graphicData uri="http://schemas.openxmlformats.org/presentationml/2006/ole">
            <p:oleObj spid="_x0000_s43010" name="Слайд" r:id="rId3" imgW="4570530" imgH="3427616" progId="PowerPoint.Slide.12">
              <p:embed/>
            </p:oleObj>
          </a:graphicData>
        </a:graphic>
      </p:graphicFrame>
      <p:graphicFrame>
        <p:nvGraphicFramePr>
          <p:cNvPr id="43011" name="Object 3"/>
          <p:cNvGraphicFramePr>
            <a:graphicFrameLocks noChangeAspect="1"/>
          </p:cNvGraphicFramePr>
          <p:nvPr/>
        </p:nvGraphicFramePr>
        <p:xfrm>
          <a:off x="4572000" y="3429000"/>
          <a:ext cx="4019550" cy="2967038"/>
        </p:xfrm>
        <a:graphic>
          <a:graphicData uri="http://schemas.openxmlformats.org/presentationml/2006/ole">
            <p:oleObj spid="_x0000_s43011" name="Слайд" r:id="rId4" imgW="4570530" imgH="3427616" progId="PowerPoint.Slide.12">
              <p:embed/>
            </p:oleObj>
          </a:graphicData>
        </a:graphic>
      </p:graphicFrame>
      <p:sp>
        <p:nvSpPr>
          <p:cNvPr id="43012" name="Прямоугольник 3"/>
          <p:cNvSpPr>
            <a:spLocks noChangeArrowheads="1"/>
          </p:cNvSpPr>
          <p:nvPr/>
        </p:nvSpPr>
        <p:spPr bwMode="auto">
          <a:xfrm>
            <a:off x="4857750" y="500063"/>
            <a:ext cx="3643313" cy="246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200">
                <a:latin typeface="Times New Roman" pitchFamily="18" charset="0"/>
                <a:cs typeface="Times New Roman" pitchFamily="18" charset="0"/>
              </a:rPr>
              <a:t>Процесс </a:t>
            </a:r>
            <a:r>
              <a:rPr lang="ru-RU" sz="2200" b="1">
                <a:latin typeface="Times New Roman" pitchFamily="18" charset="0"/>
                <a:cs typeface="Times New Roman" pitchFamily="18" charset="0"/>
              </a:rPr>
              <a:t>опустынивания</a:t>
            </a:r>
            <a:r>
              <a:rPr lang="ru-RU" sz="2200">
                <a:latin typeface="Times New Roman" pitchFamily="18" charset="0"/>
                <a:cs typeface="Times New Roman" pitchFamily="18" charset="0"/>
              </a:rPr>
              <a:t> – это расширение площади пустынь, их наступление на сельскохозяйственные угодья. Этот процесс характерен для многих регионов мира.</a:t>
            </a:r>
          </a:p>
        </p:txBody>
      </p:sp>
      <p:sp>
        <p:nvSpPr>
          <p:cNvPr id="43013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  <p:sp>
        <p:nvSpPr>
          <p:cNvPr id="43014" name="Прямоугольник 5"/>
          <p:cNvSpPr>
            <a:spLocks noChangeArrowheads="1"/>
          </p:cNvSpPr>
          <p:nvPr/>
        </p:nvSpPr>
        <p:spPr bwMode="auto">
          <a:xfrm>
            <a:off x="428625" y="4286250"/>
            <a:ext cx="392906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400">
                <a:latin typeface="Times New Roman" pitchFamily="18" charset="0"/>
                <a:cs typeface="Times New Roman" pitchFamily="18" charset="0"/>
              </a:rPr>
              <a:t>По данным ЮНЕСКО, пустыни составляют 23% площади всех континентов.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57188" y="428625"/>
            <a:ext cx="8429625" cy="5643563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2938" y="714375"/>
            <a:ext cx="2357437" cy="1000125"/>
          </a:xfrm>
        </p:spPr>
        <p:txBody>
          <a:bodyPr wrap="square" t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250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План </a:t>
            </a:r>
            <a:r>
              <a:rPr lang="ru-RU" sz="280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занятия</a:t>
            </a:r>
            <a:r>
              <a:rPr lang="ru-RU" sz="250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:</a:t>
            </a:r>
            <a:r>
              <a:rPr lang="ru-RU" sz="4300" b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300" b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endParaRPr lang="ru-RU" sz="4100" smtClean="0">
              <a:solidFill>
                <a:srgbClr val="61616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0063" y="1143000"/>
            <a:ext cx="8143875" cy="4857750"/>
          </a:xfrm>
        </p:spPr>
        <p:txBody>
          <a:bodyPr>
            <a:normAutofit lnSpcReduction="10000"/>
          </a:bodyPr>
          <a:lstStyle/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Земельные ресурсы: их характеристика и оценка.</a:t>
            </a: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Источники и виды загрязнения почв. Неблагоприятные экологические последствия использования земельных ресурсов.</a:t>
            </a: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Учет земель. Регулирование рационального землепользования.</a:t>
            </a: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Биологические ресурсы: их характеристика, состояние и перспективы использования.</a:t>
            </a: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Рекреационные зоны, нормативы озеленения городских территорий и оздоровительная функция зеленых насаждений. Заповедное дело.</a:t>
            </a: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endParaRPr lang="ru-RU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endParaRPr lang="ru-RU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endParaRPr lang="ru-RU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endParaRPr lang="ru-RU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88" name="TextBox 1"/>
          <p:cNvSpPr txBox="1">
            <a:spLocks noChangeArrowheads="1"/>
          </p:cNvSpPr>
          <p:nvPr/>
        </p:nvSpPr>
        <p:spPr bwMode="auto">
          <a:xfrm>
            <a:off x="3571875" y="6143625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Рисунок 2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 l="3889" t="3362" r="3088" b="5415"/>
          <a:stretch>
            <a:fillRect/>
          </a:stretch>
        </p:blipFill>
        <p:spPr bwMode="auto">
          <a:xfrm>
            <a:off x="357188" y="357188"/>
            <a:ext cx="44291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4" name="Рисунок 3"/>
          <p:cNvPicPr>
            <a:picLocks noChangeAspect="1" noChangeArrowheads="1"/>
          </p:cNvPicPr>
          <p:nvPr/>
        </p:nvPicPr>
        <p:blipFill>
          <a:blip r:embed="rId3"/>
          <a:srcRect l="810" t="3499" r="372" b="9300"/>
          <a:stretch>
            <a:fillRect/>
          </a:stretch>
        </p:blipFill>
        <p:spPr bwMode="auto">
          <a:xfrm>
            <a:off x="4786313" y="357188"/>
            <a:ext cx="4000500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Рисунок 4"/>
          <p:cNvPicPr>
            <a:picLocks noChangeAspect="1" noChangeArrowheads="1"/>
          </p:cNvPicPr>
          <p:nvPr/>
        </p:nvPicPr>
        <p:blipFill>
          <a:blip r:embed="rId4">
            <a:lum bright="-20000" contrast="40000"/>
          </a:blip>
          <a:srcRect l="2406" t="3642" r="-31" b="7005"/>
          <a:stretch>
            <a:fillRect/>
          </a:stretch>
        </p:blipFill>
        <p:spPr bwMode="auto">
          <a:xfrm>
            <a:off x="214313" y="3571875"/>
            <a:ext cx="4686300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2" descr="http://im0-tub-by.yandex.net/i?id=f9769c42e691d8b124e4d9722e44fcd8-57-144&amp;n=2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29188" y="3929063"/>
            <a:ext cx="3703637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7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357188"/>
            <a:ext cx="8464550" cy="621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8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3" descr="pic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357188"/>
            <a:ext cx="4667250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2" name="Picture 4" descr="pic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3357563"/>
            <a:ext cx="4214812" cy="316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3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  <p:sp>
        <p:nvSpPr>
          <p:cNvPr id="46084" name="Прямоугольник 5"/>
          <p:cNvSpPr>
            <a:spLocks noChangeArrowheads="1"/>
          </p:cNvSpPr>
          <p:nvPr/>
        </p:nvSpPr>
        <p:spPr bwMode="auto">
          <a:xfrm>
            <a:off x="4929188" y="428625"/>
            <a:ext cx="3643312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000">
                <a:latin typeface="Times New Roman" pitchFamily="18" charset="0"/>
                <a:cs typeface="Times New Roman" pitchFamily="18" charset="0"/>
              </a:rPr>
              <a:t>Авария на Чернобыльской АЭС привела к загрязнению радионуклидами значительной части территории Беларуси. На площади 4,8 млн. га (23 % всего земельного фонда) плотность загрязнения цезием-137 составила один и более Ки/км</a:t>
            </a:r>
            <a:r>
              <a:rPr lang="ru-RU" sz="2000" baseline="30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000" b="1">
                <a:latin typeface="Times New Roman" pitchFamily="18" charset="0"/>
                <a:cs typeface="Times New Roman" pitchFamily="18" charset="0"/>
              </a:rPr>
              <a:t>.</a:t>
            </a:r>
            <a:endParaRPr lang="ru-RU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085" name="Прямоугольник 6"/>
          <p:cNvSpPr>
            <a:spLocks noChangeArrowheads="1"/>
          </p:cNvSpPr>
          <p:nvPr/>
        </p:nvSpPr>
        <p:spPr bwMode="auto">
          <a:xfrm>
            <a:off x="714375" y="3714750"/>
            <a:ext cx="3071813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000">
                <a:latin typeface="Times New Roman" pitchFamily="18" charset="0"/>
                <a:cs typeface="Times New Roman" pitchFamily="18" charset="0"/>
              </a:rPr>
              <a:t>Отселенная территория общей площадью 450 тыс. га. </a:t>
            </a:r>
          </a:p>
          <a:p>
            <a:pPr algn="just"/>
            <a:r>
              <a:rPr lang="ru-RU" sz="2000">
                <a:latin typeface="Times New Roman" pitchFamily="18" charset="0"/>
                <a:cs typeface="Times New Roman" pitchFamily="18" charset="0"/>
              </a:rPr>
              <a:t>Бывшие сельскохозяйственные земли, загрязненные радионуклидами, — 265,4 тыс. га (1,3 %).</a:t>
            </a:r>
          </a:p>
          <a:p>
            <a:pPr algn="just"/>
            <a:endParaRPr lang="ru-RU" sz="200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50" y="357188"/>
            <a:ext cx="8572500" cy="6215062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7106" name="Rectangle 1"/>
          <p:cNvSpPr>
            <a:spLocks noChangeArrowheads="1"/>
          </p:cNvSpPr>
          <p:nvPr/>
        </p:nvSpPr>
        <p:spPr bwMode="auto">
          <a:xfrm>
            <a:off x="428625" y="428625"/>
            <a:ext cx="8286750" cy="304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457200" algn="just"/>
            <a:r>
              <a:rPr lang="ru-RU" sz="2400" b="1">
                <a:latin typeface="Times New Roman" pitchFamily="18" charset="0"/>
                <a:cs typeface="Times New Roman" pitchFamily="18" charset="0"/>
              </a:rPr>
              <a:t>Засоление почв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 — накопление в верхних горизонтах почвы опасных для растений солей. При повышении содержании солей на 2—3 % урожай погибает полностью. </a:t>
            </a:r>
          </a:p>
          <a:p>
            <a:pPr indent="457200" algn="just" eaLnBrk="0" hangingPunct="0"/>
            <a:r>
              <a:rPr lang="ru-RU" sz="240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400" b="1">
                <a:latin typeface="Times New Roman" pitchFamily="18" charset="0"/>
                <a:cs typeface="Times New Roman" pitchFamily="18" charset="0"/>
              </a:rPr>
              <a:t>аболачивание почв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 происходит в районах достаточного или избыточного увлажнения. Происходят и другие процессы, которые ведут к </a:t>
            </a:r>
            <a:r>
              <a:rPr lang="ru-RU" sz="2400" b="1">
                <a:latin typeface="Times New Roman" pitchFamily="18" charset="0"/>
                <a:cs typeface="Times New Roman" pitchFamily="18" charset="0"/>
              </a:rPr>
              <a:t>сокращению пахотных земель: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 отвод земель под застройку, промышленные предприятия, транспортные магистрали. </a:t>
            </a:r>
          </a:p>
        </p:txBody>
      </p:sp>
      <p:sp>
        <p:nvSpPr>
          <p:cNvPr id="47107" name="Прямоугольник 2"/>
          <p:cNvSpPr>
            <a:spLocks noChangeArrowheads="1"/>
          </p:cNvSpPr>
          <p:nvPr/>
        </p:nvSpPr>
        <p:spPr bwMode="auto">
          <a:xfrm>
            <a:off x="428625" y="3429000"/>
            <a:ext cx="8358188" cy="317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000">
                <a:latin typeface="Times New Roman" pitchFamily="18" charset="0"/>
                <a:cs typeface="Times New Roman" pitchFamily="18" charset="0"/>
              </a:rPr>
              <a:t>Загрязнение почв, связанное с сельскохозяйственным производством, в условиях Беларуси проявляется в избыточном накоплении химических веществ в результате известкования кислых почв, внесения минеральных удобрений и пестицидов, а также чрезмерного полива сельскохозяйственных угодий стока­ми животноводческих комплексов. В целом по Беларуси избыточное накопление биогенных элементов произошло на 6 % пахотных земель.</a:t>
            </a:r>
          </a:p>
          <a:p>
            <a:pPr algn="just"/>
            <a:r>
              <a:rPr lang="ru-RU" sz="2000">
                <a:latin typeface="Times New Roman" pitchFamily="18" charset="0"/>
                <a:cs typeface="Times New Roman" pitchFamily="18" charset="0"/>
              </a:rPr>
              <a:t>К негативным явлениям, связанным с применением минеральных удобрений, относится загрязнение почв, грунтовых и поверхностных вод нитратами.</a:t>
            </a:r>
          </a:p>
        </p:txBody>
      </p:sp>
      <p:sp>
        <p:nvSpPr>
          <p:cNvPr id="47108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2" descr="Презентация &quot;Защита гидросферы&quot; - скачать презентации по Экологи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0" y="500063"/>
            <a:ext cx="7540625" cy="564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0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50" y="357188"/>
            <a:ext cx="8572500" cy="5857875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9154" name="Прямоугольник 1"/>
          <p:cNvSpPr>
            <a:spLocks noChangeArrowheads="1"/>
          </p:cNvSpPr>
          <p:nvPr/>
        </p:nvSpPr>
        <p:spPr bwMode="auto">
          <a:xfrm>
            <a:off x="357188" y="714375"/>
            <a:ext cx="8358187" cy="526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800">
                <a:latin typeface="Times New Roman" pitchFamily="18" charset="0"/>
                <a:cs typeface="Times New Roman" pitchFamily="18" charset="0"/>
              </a:rPr>
              <a:t>Для уменьшения негативных последствий эрозии земель и предотвращения ее дальнейшего развития необходимо проведение комплекса организационно-хозяйственных, агротехнических, лесомелиоративных и других противоэрозионных мероприятий. В условиях Беларуси — это запрещение или ограничение рубки леса в эрозионно-опасных местах, регулирование выпаса скота, соблюдение правил вспашки земель и сева на крутых склонах (поперек склона), регулирование стока, укрепление оврагов, склонов, облесение и залужение эродированных земель и т.д.</a:t>
            </a:r>
          </a:p>
        </p:txBody>
      </p:sp>
      <p:sp>
        <p:nvSpPr>
          <p:cNvPr id="49155" name="TextBox 1"/>
          <p:cNvSpPr txBox="1">
            <a:spLocks noChangeArrowheads="1"/>
          </p:cNvSpPr>
          <p:nvPr/>
        </p:nvSpPr>
        <p:spPr bwMode="auto">
          <a:xfrm>
            <a:off x="3643313" y="6357938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50" y="357188"/>
            <a:ext cx="8572500" cy="6215062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0178" name="Прямоугольник 1"/>
          <p:cNvSpPr>
            <a:spLocks noChangeArrowheads="1"/>
          </p:cNvSpPr>
          <p:nvPr/>
        </p:nvSpPr>
        <p:spPr bwMode="auto">
          <a:xfrm>
            <a:off x="2143125" y="285750"/>
            <a:ext cx="457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 b="1">
                <a:latin typeface="Times New Roman" pitchFamily="18" charset="0"/>
                <a:cs typeface="Times New Roman" pitchFamily="18" charset="0"/>
              </a:rPr>
              <a:t>Учет  земель</a:t>
            </a:r>
            <a:endParaRPr lang="ru-RU" sz="2800" b="1">
              <a:latin typeface="Verdana" pitchFamily="34" charset="0"/>
            </a:endParaRPr>
          </a:p>
        </p:txBody>
      </p:sp>
      <p:sp>
        <p:nvSpPr>
          <p:cNvPr id="50179" name="Прямоугольник 2"/>
          <p:cNvSpPr>
            <a:spLocks noChangeArrowheads="1"/>
          </p:cNvSpPr>
          <p:nvPr/>
        </p:nvSpPr>
        <p:spPr bwMode="auto">
          <a:xfrm>
            <a:off x="500063" y="785813"/>
            <a:ext cx="8215312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/>
            <a:r>
              <a:rPr lang="ru-RU" sz="2000">
                <a:latin typeface="Times New Roman" pitchFamily="18" charset="0"/>
                <a:cs typeface="Times New Roman" pitchFamily="18" charset="0"/>
              </a:rPr>
              <a:t>Реализация государственной политики в области  использования и охраны земельных ресурсов проводится на основе информации, которую содержит </a:t>
            </a:r>
            <a:r>
              <a:rPr lang="ru-RU" sz="2000" i="1">
                <a:latin typeface="Times New Roman" pitchFamily="18" charset="0"/>
                <a:cs typeface="Times New Roman" pitchFamily="18" charset="0"/>
              </a:rPr>
              <a:t>государственный </a:t>
            </a:r>
            <a:r>
              <a:rPr lang="ru-RU" sz="2000" b="1" i="1">
                <a:latin typeface="Times New Roman" pitchFamily="18" charset="0"/>
                <a:cs typeface="Times New Roman" pitchFamily="18" charset="0"/>
              </a:rPr>
              <a:t>земельный кадастр </a:t>
            </a:r>
            <a:r>
              <a:rPr lang="ru-RU" sz="2000">
                <a:latin typeface="Times New Roman" pitchFamily="18" charset="0"/>
                <a:cs typeface="Times New Roman" pitchFamily="18" charset="0"/>
              </a:rPr>
              <a:t>— </a:t>
            </a:r>
            <a:r>
              <a:rPr lang="ru-RU" sz="2000" i="1">
                <a:latin typeface="Times New Roman" pitchFamily="18" charset="0"/>
                <a:cs typeface="Times New Roman" pitchFamily="18" charset="0"/>
              </a:rPr>
              <a:t>свод систематизированных сведений о природном, хозяйственном и правовом положении земель.</a:t>
            </a:r>
            <a:endParaRPr lang="ru-RU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180" name="Rectangle 1"/>
          <p:cNvSpPr>
            <a:spLocks noChangeArrowheads="1"/>
          </p:cNvSpPr>
          <p:nvPr/>
        </p:nvSpPr>
        <p:spPr bwMode="auto">
          <a:xfrm>
            <a:off x="357188" y="2500313"/>
            <a:ext cx="8429625" cy="389413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457200" algn="just">
              <a:tabLst>
                <a:tab pos="709613" algn="l"/>
              </a:tabLst>
            </a:pPr>
            <a:r>
              <a:rPr lang="ru-RU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Земельный налог</a:t>
            </a: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на землю подразделяется на две группы: – земли сельскохозяйственного назначения;– земли несельскохозяйственного назначения.</a:t>
            </a:r>
            <a:endParaRPr lang="ru-RU" sz="1900">
              <a:latin typeface="Times New Roman" pitchFamily="18" charset="0"/>
              <a:cs typeface="Times New Roman" pitchFamily="18" charset="0"/>
            </a:endParaRPr>
          </a:p>
          <a:p>
            <a:pPr indent="457200" algn="just" eaLnBrk="0" hangingPunct="0">
              <a:tabLst>
                <a:tab pos="709613" algn="l"/>
              </a:tabLst>
            </a:pPr>
            <a:r>
              <a:rPr lang="ru-RU" sz="19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Плата за землю</a:t>
            </a: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первой группы определяется по формуле - </a:t>
            </a:r>
            <a:r>
              <a:rPr lang="ru-RU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З = </a:t>
            </a:r>
            <a:r>
              <a:rPr lang="en-US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ru-RU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19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1900" b="1">
              <a:latin typeface="Times New Roman" pitchFamily="18" charset="0"/>
              <a:cs typeface="Times New Roman" pitchFamily="18" charset="0"/>
            </a:endParaRPr>
          </a:p>
          <a:p>
            <a:pPr indent="457200" algn="just" eaLnBrk="0" hangingPunct="0">
              <a:tabLst>
                <a:tab pos="709613" algn="l"/>
              </a:tabLst>
            </a:pP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где, </a:t>
            </a:r>
            <a:r>
              <a:rPr lang="en-US" sz="19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 нормативная ставка земельного налога;</a:t>
            </a:r>
            <a:r>
              <a:rPr lang="ru-RU" sz="19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9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 площадь с/х угодий.</a:t>
            </a:r>
            <a:endParaRPr lang="ru-RU" sz="1900">
              <a:latin typeface="Times New Roman" pitchFamily="18" charset="0"/>
              <a:cs typeface="Times New Roman" pitchFamily="18" charset="0"/>
            </a:endParaRPr>
          </a:p>
          <a:p>
            <a:pPr indent="457200" algn="just" eaLnBrk="0" hangingPunct="0">
              <a:tabLst>
                <a:tab pos="709613" algn="l"/>
              </a:tabLst>
            </a:pPr>
            <a:r>
              <a:rPr lang="ru-RU" sz="19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Плата за землю</a:t>
            </a: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второй группы определяется по формуле –</a:t>
            </a:r>
          </a:p>
          <a:p>
            <a:pPr indent="457200" algn="just" eaLnBrk="0" hangingPunct="0">
              <a:tabLst>
                <a:tab pos="709613" algn="l"/>
              </a:tabLst>
            </a:pP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З = </a:t>
            </a:r>
            <a:r>
              <a:rPr lang="en-US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ru-RU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ru-RU" sz="1900" b="1" i="1" baseline="-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ru-RU" sz="1900" b="1" i="1" baseline="-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19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endParaRPr lang="ru-RU" sz="1900" b="1">
              <a:latin typeface="Times New Roman" pitchFamily="18" charset="0"/>
              <a:cs typeface="Times New Roman" pitchFamily="18" charset="0"/>
            </a:endParaRPr>
          </a:p>
          <a:p>
            <a:pPr indent="457200" algn="just" eaLnBrk="0" hangingPunct="0">
              <a:tabLst>
                <a:tab pos="709613" algn="l"/>
              </a:tabLst>
            </a:pP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где </a:t>
            </a:r>
            <a:r>
              <a:rPr lang="en-US" sz="19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 нормативная ставка земельного налога; </a:t>
            </a:r>
            <a:endParaRPr lang="ru-RU" sz="1900">
              <a:latin typeface="Times New Roman" pitchFamily="18" charset="0"/>
              <a:cs typeface="Times New Roman" pitchFamily="18" charset="0"/>
            </a:endParaRPr>
          </a:p>
          <a:p>
            <a:pPr indent="457200" algn="just" eaLnBrk="0" hangingPunct="0">
              <a:tabLst>
                <a:tab pos="709613" algn="l"/>
              </a:tabLst>
            </a:pPr>
            <a:r>
              <a:rPr lang="en-US" sz="19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·– площадь;</a:t>
            </a:r>
            <a:endParaRPr lang="ru-RU" sz="1900">
              <a:latin typeface="Times New Roman" pitchFamily="18" charset="0"/>
              <a:cs typeface="Times New Roman" pitchFamily="18" charset="0"/>
            </a:endParaRPr>
          </a:p>
          <a:p>
            <a:pPr indent="457200" algn="just" eaLnBrk="0" hangingPunct="0">
              <a:tabLst>
                <a:tab pos="709613" algn="l"/>
              </a:tabLst>
            </a:pPr>
            <a:r>
              <a:rPr lang="en-US" sz="19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ru-RU" sz="1900" i="1" baseline="-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 коэффициент повышения ставки налога, учитывающий  улучшение социально-культурного потенциала за год;</a:t>
            </a:r>
            <a:endParaRPr lang="ru-RU" sz="1900">
              <a:latin typeface="Times New Roman" pitchFamily="18" charset="0"/>
              <a:cs typeface="Times New Roman" pitchFamily="18" charset="0"/>
            </a:endParaRPr>
          </a:p>
          <a:p>
            <a:pPr indent="457200" algn="just" eaLnBrk="0" hangingPunct="0">
              <a:tabLst>
                <a:tab pos="709613" algn="l"/>
              </a:tabLst>
            </a:pPr>
            <a:r>
              <a:rPr lang="en-US" sz="19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ru-RU" sz="1900" i="1" baseline="-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 коэффициент повышения ставки налога, учитывающий исторический и экономический статус района.</a:t>
            </a:r>
            <a:endParaRPr lang="ru-RU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181" name="TextBox 1"/>
          <p:cNvSpPr txBox="1">
            <a:spLocks noChangeArrowheads="1"/>
          </p:cNvSpPr>
          <p:nvPr/>
        </p:nvSpPr>
        <p:spPr bwMode="auto">
          <a:xfrm>
            <a:off x="3643313" y="6357938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2" descr="ПРАВОВЕДЕНИЕ. Тема 30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071563"/>
            <a:ext cx="8181975" cy="478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2" name="Прямоугольник 2"/>
          <p:cNvSpPr>
            <a:spLocks noChangeArrowheads="1"/>
          </p:cNvSpPr>
          <p:nvPr/>
        </p:nvSpPr>
        <p:spPr bwMode="auto">
          <a:xfrm>
            <a:off x="1000125" y="357188"/>
            <a:ext cx="75009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latin typeface="Times New Roman" pitchFamily="18" charset="0"/>
                <a:cs typeface="Times New Roman" pitchFamily="18" charset="0"/>
              </a:rPr>
              <a:t>Регулирование рационального землепользования.</a:t>
            </a:r>
            <a:endParaRPr lang="ru-RU" sz="2400" b="1">
              <a:latin typeface="Verdana" pitchFamily="34" charset="0"/>
            </a:endParaRPr>
          </a:p>
        </p:txBody>
      </p:sp>
      <p:sp>
        <p:nvSpPr>
          <p:cNvPr id="51203" name="TextBox 1"/>
          <p:cNvSpPr txBox="1">
            <a:spLocks noChangeArrowheads="1"/>
          </p:cNvSpPr>
          <p:nvPr/>
        </p:nvSpPr>
        <p:spPr bwMode="auto">
          <a:xfrm>
            <a:off x="3643313" y="6215063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50" y="357188"/>
            <a:ext cx="8572500" cy="6143625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2226" name="Прямоугольник 1"/>
          <p:cNvSpPr>
            <a:spLocks noChangeArrowheads="1"/>
          </p:cNvSpPr>
          <p:nvPr/>
        </p:nvSpPr>
        <p:spPr bwMode="auto">
          <a:xfrm>
            <a:off x="1500188" y="428625"/>
            <a:ext cx="61436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400" b="1">
                <a:latin typeface="Times New Roman" pitchFamily="18" charset="0"/>
                <a:cs typeface="Times New Roman" pitchFamily="18" charset="0"/>
              </a:rPr>
              <a:t>Биологические ресурсы</a:t>
            </a:r>
            <a:endParaRPr lang="ru-RU" sz="2400" b="1">
              <a:latin typeface="Verdana" pitchFamily="34" charset="0"/>
            </a:endParaRPr>
          </a:p>
        </p:txBody>
      </p:sp>
      <p:sp>
        <p:nvSpPr>
          <p:cNvPr id="52227" name="Прямоугольник 2"/>
          <p:cNvSpPr>
            <a:spLocks noChangeArrowheads="1"/>
          </p:cNvSpPr>
          <p:nvPr/>
        </p:nvSpPr>
        <p:spPr bwMode="auto">
          <a:xfrm>
            <a:off x="357188" y="1000125"/>
            <a:ext cx="8358187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/>
            <a:r>
              <a:rPr lang="ru-RU" sz="2400">
                <a:latin typeface="Times New Roman" pitchFamily="18" charset="0"/>
                <a:cs typeface="Times New Roman" pitchFamily="18" charset="0"/>
              </a:rPr>
              <a:t>Включают в себя растительные и животные организмы, причем растительные составляют более значительную долю их. Они представлены как культурными, так и дикорастущими растениями. Насчитывается почти 6 тыс. видов культурных растений, но наиболее распространенных видов </a:t>
            </a:r>
            <a:r>
              <a:rPr lang="ru-RU" sz="2400">
                <a:latin typeface="Times New Roman" pitchFamily="18" charset="0"/>
                <a:cs typeface="Times New Roman" pitchFamily="18" charset="0"/>
                <a:hlinkClick r:id="rId2"/>
              </a:rPr>
              <a:t>сельскохозяйственных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 культур на Земле лишь 80-90, а самых распространенных — всего 15-20.</a:t>
            </a:r>
          </a:p>
        </p:txBody>
      </p:sp>
      <p:sp>
        <p:nvSpPr>
          <p:cNvPr id="52228" name="Прямоугольник 3"/>
          <p:cNvSpPr>
            <a:spLocks noChangeArrowheads="1"/>
          </p:cNvSpPr>
          <p:nvPr/>
        </p:nvSpPr>
        <p:spPr bwMode="auto">
          <a:xfrm>
            <a:off x="357188" y="3571875"/>
            <a:ext cx="8501062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/>
            <a:r>
              <a:rPr lang="ru-RU" sz="2400">
                <a:latin typeface="Times New Roman" pitchFamily="18" charset="0"/>
                <a:cs typeface="Times New Roman" pitchFamily="18" charset="0"/>
              </a:rPr>
              <a:t>Среди растительных ресурсов выделяют прежде всего </a:t>
            </a:r>
            <a:r>
              <a:rPr lang="ru-RU" sz="2400">
                <a:latin typeface="Times New Roman" pitchFamily="18" charset="0"/>
                <a:cs typeface="Times New Roman" pitchFamily="18" charset="0"/>
                <a:hlinkClick r:id="rId3"/>
              </a:rPr>
              <a:t>лесные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, относящиеся к категории возобновляемых, но исчерпаемых природных ресурсов. Лесные ресурсы характеризуются размерами лесной площади и запасами древесины. Размеры лесной площади мира 40 млн. км2. На одного жителя планеты в среднем приходится около 1 га леса. Общий запас древесины в лесах мира составляет 350 млрд. м3.</a:t>
            </a:r>
          </a:p>
        </p:txBody>
      </p:sp>
      <p:sp>
        <p:nvSpPr>
          <p:cNvPr id="52229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2" descr="Белоруссия Красная Книг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642938"/>
            <a:ext cx="8116887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0" name="TextBox 1"/>
          <p:cNvSpPr txBox="1">
            <a:spLocks noChangeArrowheads="1"/>
          </p:cNvSpPr>
          <p:nvPr/>
        </p:nvSpPr>
        <p:spPr bwMode="auto">
          <a:xfrm>
            <a:off x="3571875" y="6215063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50" y="357188"/>
            <a:ext cx="8572500" cy="6215062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7410" name="Прямоугольник 1"/>
          <p:cNvSpPr>
            <a:spLocks noChangeArrowheads="1"/>
          </p:cNvSpPr>
          <p:nvPr/>
        </p:nvSpPr>
        <p:spPr bwMode="auto">
          <a:xfrm>
            <a:off x="428625" y="357188"/>
            <a:ext cx="828675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000" b="1" i="1">
                <a:latin typeface="Times New Roman" pitchFamily="18" charset="0"/>
                <a:cs typeface="Times New Roman" pitchFamily="18" charset="0"/>
              </a:rPr>
              <a:t>Земля </a:t>
            </a:r>
            <a:r>
              <a:rPr lang="ru-RU" sz="2000">
                <a:latin typeface="Times New Roman" pitchFamily="18" charset="0"/>
                <a:cs typeface="Times New Roman" pitchFamily="18" charset="0"/>
              </a:rPr>
              <a:t>— это </a:t>
            </a:r>
            <a:r>
              <a:rPr lang="ru-RU" sz="2000" u="sng">
                <a:latin typeface="Times New Roman" pitchFamily="18" charset="0"/>
                <a:cs typeface="Times New Roman" pitchFamily="18" charset="0"/>
              </a:rPr>
              <a:t>жизненное пространство. </a:t>
            </a:r>
            <a:r>
              <a:rPr lang="ru-RU" sz="2000">
                <a:latin typeface="Times New Roman" pitchFamily="18" charset="0"/>
                <a:cs typeface="Times New Roman" pitchFamily="18" charset="0"/>
              </a:rPr>
              <a:t>На всех этапах развития земля выступает главным </a:t>
            </a:r>
            <a:r>
              <a:rPr lang="ru-RU" sz="2000" u="sng">
                <a:latin typeface="Times New Roman" pitchFamily="18" charset="0"/>
                <a:cs typeface="Times New Roman" pitchFamily="18" charset="0"/>
              </a:rPr>
              <a:t>средством производства. </a:t>
            </a:r>
            <a:endParaRPr lang="ru-RU" sz="200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7411" name="Прямоугольник 3"/>
          <p:cNvSpPr>
            <a:spLocks noChangeArrowheads="1"/>
          </p:cNvSpPr>
          <p:nvPr/>
        </p:nvSpPr>
        <p:spPr bwMode="auto">
          <a:xfrm>
            <a:off x="428625" y="1000125"/>
            <a:ext cx="8215313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266700" algn="just"/>
            <a:r>
              <a:rPr lang="ru-RU" sz="2800" b="1">
                <a:latin typeface="Times New Roman" pitchFamily="18" charset="0"/>
                <a:cs typeface="Times New Roman" pitchFamily="18" charset="0"/>
              </a:rPr>
              <a:t>Литосфе́ра </a:t>
            </a:r>
            <a:r>
              <a:rPr lang="ru-RU" sz="2800">
                <a:latin typeface="Times New Roman" pitchFamily="18" charset="0"/>
                <a:cs typeface="Times New Roman" pitchFamily="18" charset="0"/>
              </a:rPr>
              <a:t>(от греч. 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litos</a:t>
            </a:r>
            <a:r>
              <a:rPr lang="ru-RU" sz="2800">
                <a:latin typeface="Times New Roman" pitchFamily="18" charset="0"/>
                <a:cs typeface="Times New Roman" pitchFamily="18" charset="0"/>
              </a:rPr>
              <a:t> - камень и 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sphaira</a:t>
            </a:r>
            <a:r>
              <a:rPr lang="ru-RU" sz="2800">
                <a:latin typeface="Times New Roman" pitchFamily="18" charset="0"/>
                <a:cs typeface="Times New Roman" pitchFamily="18" charset="0"/>
              </a:rPr>
              <a:t> -шар) - это внешняя твердая оболочка Земли, охватывающая всю земную кору и часть верхней мантии Представляет собой верхнюю твердую оболочку планеты</a:t>
            </a:r>
            <a:r>
              <a:rPr lang="ru-RU" sz="2800">
                <a:latin typeface="Verdana" pitchFamily="34" charset="0"/>
              </a:rPr>
              <a:t> </a:t>
            </a:r>
            <a:r>
              <a:rPr lang="ru-RU" sz="2800">
                <a:latin typeface="Times New Roman" pitchFamily="18" charset="0"/>
                <a:cs typeface="Times New Roman" pitchFamily="18" charset="0"/>
              </a:rPr>
              <a:t>имеющую большую прочность.</a:t>
            </a:r>
          </a:p>
        </p:txBody>
      </p:sp>
      <p:sp>
        <p:nvSpPr>
          <p:cNvPr id="17412" name="Прямоугольник 4"/>
          <p:cNvSpPr>
            <a:spLocks noChangeArrowheads="1"/>
          </p:cNvSpPr>
          <p:nvPr/>
        </p:nvSpPr>
        <p:spPr bwMode="auto">
          <a:xfrm>
            <a:off x="357188" y="3133725"/>
            <a:ext cx="8429625" cy="347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400">
                <a:latin typeface="Times New Roman" pitchFamily="18" charset="0"/>
                <a:cs typeface="Times New Roman" pitchFamily="18" charset="0"/>
              </a:rPr>
              <a:t>Сверху литосфера ограничивается гидросферой и атмосферой, частично проникающими в нее. Толщина её колеблется в пределах от 50 до 200 км. Верхняя часть литосферы образует земную кору, толщина которой на континентах доходит до 50...75 км, под дном океанов - 5... 10 км, а нижняя - верхнюю часть мантии Земли. Граница между этими частями литосферы определяется по скачку в изменении скорости распространения продольных и поперечных упругих сейсмических волн</a:t>
            </a:r>
            <a:r>
              <a:rPr lang="ru-RU" sz="2800">
                <a:latin typeface="Verdana" pitchFamily="34" charset="0"/>
              </a:rPr>
              <a:t> 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(граница Мохоровичича) </a:t>
            </a:r>
          </a:p>
        </p:txBody>
      </p:sp>
      <p:sp>
        <p:nvSpPr>
          <p:cNvPr id="17413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2" descr="Роль живых организмов в жизни Земли - Презентация 16304/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357188"/>
            <a:ext cx="8135937" cy="610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4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50" y="357188"/>
            <a:ext cx="8572500" cy="6215062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71500" y="0"/>
            <a:ext cx="8183563" cy="1052513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320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Функции лесных ресурсов: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28625" y="1071563"/>
            <a:ext cx="8286750" cy="5143500"/>
          </a:xfrm>
        </p:spPr>
        <p:txBody>
          <a:bodyPr>
            <a:normAutofit fontScale="85000" lnSpcReduction="10000"/>
          </a:bodyPr>
          <a:lstStyle/>
          <a:p>
            <a:pPr marL="265176" indent="-265176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Санитарно-гигиеническая</a:t>
            </a:r>
          </a:p>
          <a:p>
            <a:pPr marL="0" indent="0" algn="just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2000" dirty="0" smtClean="0"/>
              <a:t>(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лес является одним из основных поставщиков кислорода на планете,</a:t>
            </a:r>
            <a:r>
              <a:rPr lang="ru-RU" sz="2000" dirty="0" smtClean="0"/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осаждает частицы пыли из атмосферы,</a:t>
            </a:r>
            <a:r>
              <a:rPr lang="ru-RU" sz="2000" dirty="0" smtClean="0"/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выделении фитонцидов,</a:t>
            </a:r>
            <a:r>
              <a:rPr lang="ru-RU" sz="2000" dirty="0" smtClean="0"/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поглотитель шума ) 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marL="265176" indent="-265176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Оздоровительная</a:t>
            </a:r>
          </a:p>
          <a:p>
            <a:pPr marL="265176" indent="-265176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2000" b="1" i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рекреационное значение</a:t>
            </a:r>
            <a:r>
              <a:rPr lang="ru-RU" sz="2000" b="1" i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ru-RU" sz="2000" b="1" i="1" dirty="0">
              <a:latin typeface="Times New Roman" pitchFamily="18" charset="0"/>
              <a:cs typeface="Times New Roman" pitchFamily="18" charset="0"/>
            </a:endParaRPr>
          </a:p>
          <a:p>
            <a:pPr marL="265176" indent="-265176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Защитная</a:t>
            </a:r>
          </a:p>
          <a:p>
            <a:pPr marL="265176" indent="-265176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(смягчает климат, снижает опасные явления)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marL="265176" indent="-265176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b="1" i="1" dirty="0" smtClean="0">
                <a:latin typeface="Times New Roman" pitchFamily="18" charset="0"/>
                <a:cs typeface="Times New Roman" pitchFamily="18" charset="0"/>
              </a:rPr>
              <a:t>Водоохранная</a:t>
            </a:r>
          </a:p>
          <a:p>
            <a:pPr marL="265176" indent="-265176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(обеспечении почвы влагой) 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  <a:p>
            <a:pPr marL="265176" indent="-265176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sz="2600" b="1" i="1" dirty="0" smtClean="0">
                <a:latin typeface="Times New Roman" pitchFamily="18" charset="0"/>
                <a:cs typeface="Times New Roman" pitchFamily="18" charset="0"/>
              </a:rPr>
              <a:t>Почвообразующая</a:t>
            </a:r>
          </a:p>
          <a:p>
            <a:pPr marL="265176" indent="-265176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(создаёт гумус)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  <a:p>
            <a:pPr marL="265176" indent="-265176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sz="2600" b="1" i="1" dirty="0" smtClean="0">
                <a:latin typeface="Times New Roman" pitchFamily="18" charset="0"/>
                <a:cs typeface="Times New Roman" pitchFamily="18" charset="0"/>
              </a:rPr>
              <a:t>Социальная</a:t>
            </a:r>
          </a:p>
          <a:p>
            <a:pPr marL="265176" indent="-265176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(зоны отдыха в городских и прилегающих территориях)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marL="265176" indent="-265176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sz="2600" b="1" i="1" dirty="0" smtClean="0">
                <a:latin typeface="Times New Roman" pitchFamily="18" charset="0"/>
                <a:cs typeface="Times New Roman" pitchFamily="18" charset="0"/>
              </a:rPr>
              <a:t>Хозяйственная</a:t>
            </a:r>
          </a:p>
          <a:p>
            <a:pPr marL="265176" indent="-265176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(ресурс и сырьё)</a:t>
            </a:r>
          </a:p>
          <a:p>
            <a:pPr marL="265176" indent="-265176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иные. </a:t>
            </a:r>
          </a:p>
        </p:txBody>
      </p:sp>
      <p:sp>
        <p:nvSpPr>
          <p:cNvPr id="55300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28625" y="5286375"/>
            <a:ext cx="8358188" cy="1181100"/>
          </a:xfrm>
        </p:spPr>
        <p:txBody>
          <a:bodyPr/>
          <a:lstStyle/>
          <a:p>
            <a:pPr marL="0" indent="450850" algn="just">
              <a:lnSpc>
                <a:spcPct val="90000"/>
              </a:lnSpc>
              <a:buFont typeface="Wingdings 2" pitchFamily="18" charset="2"/>
              <a:buNone/>
            </a:pPr>
            <a:r>
              <a:rPr lang="ru-RU" sz="2000" b="1" u="sng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Леса земного шара</a:t>
            </a:r>
            <a:r>
              <a:rPr lang="ru-RU" sz="200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1 — хвойные леса, 2 — смешанные леса, 3 — влажные тропические леса, 4 —горные, 5 —жестколистные леса и кустарники, 6 —леса средиземноморского типа, 7 —переменно-влажные леса</a:t>
            </a:r>
          </a:p>
        </p:txBody>
      </p:sp>
      <p:pic>
        <p:nvPicPr>
          <p:cNvPr id="56322" name="Picture 3"/>
          <p:cNvPicPr>
            <a:picLocks noGrp="1" noChangeAspect="1" noChangeArrowheads="1"/>
          </p:cNvPicPr>
          <p:nvPr>
            <p:ph type="title"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88" y="571500"/>
            <a:ext cx="8167687" cy="4786313"/>
          </a:xfrm>
        </p:spPr>
      </p:pic>
      <p:sp>
        <p:nvSpPr>
          <p:cNvPr id="56323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50" y="357188"/>
            <a:ext cx="8501063" cy="6215062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28625" y="571500"/>
            <a:ext cx="8229600" cy="5643563"/>
          </a:xfrm>
        </p:spPr>
        <p:txBody>
          <a:bodyPr>
            <a:normAutofit lnSpcReduction="10000"/>
          </a:bodyPr>
          <a:lstStyle/>
          <a:p>
            <a:pPr marL="265176" indent="-265176" algn="just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b="1" u="sng" dirty="0">
                <a:latin typeface="Times New Roman" pitchFamily="18" charset="0"/>
                <a:cs typeface="Times New Roman" pitchFamily="18" charset="0"/>
              </a:rPr>
              <a:t>Лесной фонд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Беларуси - это совокупность всех лесов страны натурального и искусственного происхождения, включает покрытые лесом земли.</a:t>
            </a:r>
          </a:p>
          <a:p>
            <a:pPr marL="265176" indent="-265176" algn="just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b="1" u="sng" dirty="0">
                <a:latin typeface="Times New Roman" pitchFamily="18" charset="0"/>
                <a:cs typeface="Times New Roman" pitchFamily="18" charset="0"/>
              </a:rPr>
              <a:t>Лесные ресурсы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включают стволовые запасы древесины и разнообразные недревесные ресурсы: технические (живицу, пробку и др.), пищевые (грибы, плоды, ягоды, орехи и др.), лекарственные растения. Лесные ресурсы рассматриваются вместе с занимаемыми ими землями</a:t>
            </a:r>
            <a:r>
              <a:rPr lang="ru-RU" sz="2400" u="sng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265176" indent="-265176" algn="just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Степень облесенности территории определяется с помощью </a:t>
            </a:r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показателя </a:t>
            </a:r>
            <a:r>
              <a:rPr lang="ru-RU" sz="2400" b="1" u="sng" dirty="0">
                <a:latin typeface="Times New Roman" pitchFamily="18" charset="0"/>
                <a:cs typeface="Times New Roman" pitchFamily="18" charset="0"/>
              </a:rPr>
              <a:t>лесистости</a:t>
            </a:r>
            <a:r>
              <a:rPr lang="ru-RU" sz="2400" i="1" dirty="0">
                <a:latin typeface="Times New Roman" pitchFamily="18" charset="0"/>
                <a:cs typeface="Times New Roman" pitchFamily="18" charset="0"/>
              </a:rPr>
              <a:t> -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отношения лесопокрытой площади к общей площади (материка, страны, отдельного региона), выражается в %.</a:t>
            </a:r>
            <a:endParaRPr lang="ru-RU" sz="2400" b="1" u="sng" dirty="0">
              <a:latin typeface="Times New Roman" pitchFamily="18" charset="0"/>
              <a:cs typeface="Times New Roman" pitchFamily="18" charset="0"/>
            </a:endParaRPr>
          </a:p>
          <a:p>
            <a:pPr marL="265176" indent="-265176" algn="just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b="1" u="sng" dirty="0">
                <a:latin typeface="Times New Roman" pitchFamily="18" charset="0"/>
                <a:cs typeface="Times New Roman" pitchFamily="18" charset="0"/>
              </a:rPr>
              <a:t>Бонитет леса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– показатель продуктивности леса. За основной показатель принята средняя высота насаждений определенного возраста. </a:t>
            </a:r>
            <a:endParaRPr lang="ru-RU" sz="2400" b="1" u="sng" dirty="0">
              <a:latin typeface="Times New Roman" pitchFamily="18" charset="0"/>
              <a:cs typeface="Times New Roman" pitchFamily="18" charset="0"/>
            </a:endParaRPr>
          </a:p>
          <a:p>
            <a:pPr marL="265176" indent="-265176" algn="just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b="1" u="sng" dirty="0">
                <a:latin typeface="Times New Roman" pitchFamily="18" charset="0"/>
                <a:cs typeface="Times New Roman" pitchFamily="18" charset="0"/>
              </a:rPr>
              <a:t>Полнота насаждений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– степень сомкнутости крон деревьев в лесу. Если между кронами нет просветов, то полнота насаждений принимается равной 1,0.</a:t>
            </a:r>
          </a:p>
        </p:txBody>
      </p:sp>
      <p:sp>
        <p:nvSpPr>
          <p:cNvPr id="57347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50" y="357188"/>
            <a:ext cx="8572500" cy="6143625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8370" name="Прямоугольник 1"/>
          <p:cNvSpPr>
            <a:spLocks noChangeArrowheads="1"/>
          </p:cNvSpPr>
          <p:nvPr/>
        </p:nvSpPr>
        <p:spPr bwMode="auto">
          <a:xfrm>
            <a:off x="571500" y="642938"/>
            <a:ext cx="81438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Лесное хозяйство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— отрасль хозяйства, которая обеспечивает потребности страны в древесине и других продуктах леса.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28625" y="1928813"/>
            <a:ext cx="8072438" cy="409416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85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Леса Беларуси в соответствии с их выполняемыми функциями разделяют на две группы. </a:t>
            </a:r>
            <a:r>
              <a:rPr lang="ru-RU" sz="2800" i="1" dirty="0">
                <a:latin typeface="Times New Roman" pitchFamily="18" charset="0"/>
                <a:cs typeface="Times New Roman" pitchFamily="18" charset="0"/>
              </a:rPr>
              <a:t>Первую группу с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оставляют леса, выполняющие преимущественно водоохранные, защитные, санитарно-гигиенические и оздоровительные функции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8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i="1" u="sng" dirty="0">
                <a:latin typeface="Times New Roman" pitchFamily="18" charset="0"/>
                <a:cs typeface="Times New Roman" pitchFamily="18" charset="0"/>
              </a:rPr>
              <a:t>Лесопользование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i="1" dirty="0">
                <a:latin typeface="Times New Roman" pitchFamily="18" charset="0"/>
                <a:cs typeface="Times New Roman" pitchFamily="18" charset="0"/>
              </a:rPr>
              <a:t>Вторую группу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образуют хозяйственные леса, которые имеют эксплуатационное значение.</a:t>
            </a:r>
            <a:r>
              <a:rPr lang="ru-RU" sz="28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i="1" u="sng" dirty="0">
                <a:latin typeface="Times New Roman" pitchFamily="18" charset="0"/>
                <a:cs typeface="Times New Roman" pitchFamily="18" charset="0"/>
              </a:rPr>
              <a:t>Лесоиспользование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372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2" descr="Лесные ресурсы мира - Картинка 4444/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428625"/>
            <a:ext cx="8032750" cy="602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4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50" y="142875"/>
            <a:ext cx="8643938" cy="6429375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60418" name="Прямоугольник 1"/>
          <p:cNvSpPr>
            <a:spLocks noChangeArrowheads="1"/>
          </p:cNvSpPr>
          <p:nvPr/>
        </p:nvSpPr>
        <p:spPr bwMode="auto">
          <a:xfrm>
            <a:off x="571500" y="571500"/>
            <a:ext cx="8143875" cy="594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>
              <a:lnSpc>
                <a:spcPct val="80000"/>
              </a:lnSpc>
            </a:pPr>
            <a:r>
              <a:rPr lang="ru-RU" sz="2500" b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Заповедник</a:t>
            </a:r>
            <a:r>
              <a:rPr lang="ru-RU" sz="250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500">
                <a:latin typeface="Times New Roman" pitchFamily="18" charset="0"/>
                <a:cs typeface="Times New Roman" pitchFamily="18" charset="0"/>
              </a:rPr>
              <a:t>– особо охраняемые пространства, полностью исключенные из любой хозяйственной деятельности ради сохранения в нетронутом виде природных комплексов. Подчинены строгому режиму охраны, который </a:t>
            </a:r>
            <a:r>
              <a:rPr lang="ru-RU" sz="2500" b="1" u="sng">
                <a:latin typeface="Times New Roman" pitchFamily="18" charset="0"/>
                <a:cs typeface="Times New Roman" pitchFamily="18" charset="0"/>
              </a:rPr>
              <a:t>запрещает всякую деятельность человека</a:t>
            </a:r>
            <a:r>
              <a:rPr lang="ru-RU" sz="250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indent="450850" algn="just">
              <a:lnSpc>
                <a:spcPct val="80000"/>
              </a:lnSpc>
            </a:pPr>
            <a:r>
              <a:rPr lang="ru-RU" sz="2500" b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Заказник</a:t>
            </a:r>
            <a:r>
              <a:rPr lang="ru-RU" sz="250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500">
                <a:latin typeface="Times New Roman" pitchFamily="18" charset="0"/>
                <a:cs typeface="Times New Roman" pitchFamily="18" charset="0"/>
              </a:rPr>
              <a:t>– участок, в пределах которого </a:t>
            </a:r>
            <a:r>
              <a:rPr lang="ru-RU" sz="2500" b="1" u="sng">
                <a:latin typeface="Times New Roman" pitchFamily="18" charset="0"/>
                <a:cs typeface="Times New Roman" pitchFamily="18" charset="0"/>
              </a:rPr>
              <a:t>запрещены отдельные виды и формы хозяйственной деятельности</a:t>
            </a:r>
            <a:r>
              <a:rPr lang="ru-RU" sz="2500">
                <a:latin typeface="Times New Roman" pitchFamily="18" charset="0"/>
                <a:cs typeface="Times New Roman" pitchFamily="18" charset="0"/>
              </a:rPr>
              <a:t> для обеспечения охраны живых организмов, экологических компонентов, биогеоценозов.</a:t>
            </a:r>
          </a:p>
          <a:p>
            <a:pPr indent="450850" algn="just">
              <a:lnSpc>
                <a:spcPct val="80000"/>
              </a:lnSpc>
            </a:pPr>
            <a:r>
              <a:rPr lang="ru-RU" sz="2500" b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Национальный парк</a:t>
            </a:r>
            <a:r>
              <a:rPr lang="ru-RU" sz="2500" b="1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sz="2500">
                <a:latin typeface="Times New Roman" pitchFamily="18" charset="0"/>
                <a:cs typeface="Times New Roman" pitchFamily="18" charset="0"/>
              </a:rPr>
              <a:t>обширная территория, включающая </a:t>
            </a:r>
            <a:r>
              <a:rPr lang="ru-RU" sz="2500" b="1" u="sng">
                <a:latin typeface="Times New Roman" pitchFamily="18" charset="0"/>
                <a:cs typeface="Times New Roman" pitchFamily="18" charset="0"/>
              </a:rPr>
              <a:t>особо охраняемые природные ландшафты</a:t>
            </a:r>
            <a:r>
              <a:rPr lang="ru-RU" sz="2500">
                <a:latin typeface="Times New Roman" pitchFamily="18" charset="0"/>
                <a:cs typeface="Times New Roman" pitchFamily="18" charset="0"/>
              </a:rPr>
              <a:t> или их части, предназначенная для сохранения природных комплексов в неприкосновенности и для рекреационных целей.</a:t>
            </a:r>
          </a:p>
          <a:p>
            <a:pPr indent="450850" algn="just">
              <a:lnSpc>
                <a:spcPct val="80000"/>
              </a:lnSpc>
            </a:pPr>
            <a:r>
              <a:rPr lang="ru-RU" sz="2500" b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Памятники природы</a:t>
            </a:r>
            <a:r>
              <a:rPr lang="ru-RU" sz="250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sz="2500" b="1" u="sng">
                <a:latin typeface="Times New Roman" pitchFamily="18" charset="0"/>
                <a:cs typeface="Times New Roman" pitchFamily="18" charset="0"/>
              </a:rPr>
              <a:t>природные достопримечательности</a:t>
            </a:r>
            <a:r>
              <a:rPr lang="ru-RU" sz="2500">
                <a:latin typeface="Times New Roman" pitchFamily="18" charset="0"/>
                <a:cs typeface="Times New Roman" pitchFamily="18" charset="0"/>
              </a:rPr>
              <a:t>, имеющие научное, историческое значение, а также объекты природы, связанные с какими-либо историческими событиями. </a:t>
            </a:r>
          </a:p>
        </p:txBody>
      </p:sp>
      <p:sp>
        <p:nvSpPr>
          <p:cNvPr id="60419" name="Прямоугольник 3"/>
          <p:cNvSpPr>
            <a:spLocks noChangeArrowheads="1"/>
          </p:cNvSpPr>
          <p:nvPr/>
        </p:nvSpPr>
        <p:spPr bwMode="auto">
          <a:xfrm>
            <a:off x="1214438" y="142875"/>
            <a:ext cx="72866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indent="450850" algn="just"/>
            <a:r>
              <a:rPr lang="ru-RU" sz="2400" b="1">
                <a:latin typeface="Times New Roman" pitchFamily="18" charset="0"/>
                <a:cs typeface="Times New Roman" pitchFamily="18" charset="0"/>
              </a:rPr>
              <a:t>Заповедное дело. Особоохраняемые территории</a:t>
            </a:r>
          </a:p>
        </p:txBody>
      </p:sp>
      <p:sp>
        <p:nvSpPr>
          <p:cNvPr id="60420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214290"/>
            <a:ext cx="9144000" cy="500085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На территории заповедников запрещается:</a:t>
            </a:r>
          </a:p>
        </p:txBody>
      </p:sp>
      <p:sp>
        <p:nvSpPr>
          <p:cNvPr id="47107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214282" y="642918"/>
            <a:ext cx="8643998" cy="5857916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Эксплуатация природных ресурсов;</a:t>
            </a:r>
          </a:p>
          <a:p>
            <a:pPr>
              <a:lnSpc>
                <a:spcPct val="90000"/>
              </a:lnSpc>
              <a:defRPr/>
            </a:pP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Уничтожение диких животных, их нор и гнёзд;</a:t>
            </a:r>
          </a:p>
          <a:p>
            <a:pPr>
              <a:lnSpc>
                <a:spcPct val="90000"/>
              </a:lnSpc>
              <a:defRPr/>
            </a:pP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Повреждение растительности и </a:t>
            </a:r>
            <a:r>
              <a:rPr lang="ru-RU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действия</a:t>
            </a: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вызывающие </a:t>
            </a: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нарушения естественного состояния природы;</a:t>
            </a:r>
          </a:p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Строительство объектов, не связанных с деятельностью заповедника;</a:t>
            </a:r>
          </a:p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Ограничивается движение людей и средств транспорта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На 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территории заповедников допускается:</a:t>
            </a:r>
          </a:p>
          <a:p>
            <a:pPr>
              <a:lnSpc>
                <a:spcPct val="90000"/>
              </a:lnSpc>
              <a:defRPr/>
            </a:pP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Добыча животных для регулирования их численности и с целью научных исследований;</a:t>
            </a:r>
          </a:p>
          <a:p>
            <a:pPr>
              <a:lnSpc>
                <a:spcPct val="90000"/>
              </a:lnSpc>
              <a:defRPr/>
            </a:pP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Сенокошение для сохранения сложившихся ассоциаций растительности;</a:t>
            </a:r>
          </a:p>
          <a:p>
            <a:pPr>
              <a:lnSpc>
                <a:spcPct val="90000"/>
              </a:lnSpc>
              <a:defRPr/>
            </a:pPr>
            <a:r>
              <a:rPr lang="ru-RU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Использование </a:t>
            </a: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земельных участков для экспериментальных исследований заповедника;</a:t>
            </a:r>
          </a:p>
          <a:p>
            <a:pPr>
              <a:lnSpc>
                <a:spcPct val="90000"/>
              </a:lnSpc>
              <a:defRPr/>
            </a:pP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Проводятся санитарные рубки, </a:t>
            </a:r>
            <a:r>
              <a:rPr lang="ru-RU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борьба </a:t>
            </a: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с вредными </a:t>
            </a:r>
            <a:r>
              <a:rPr lang="ru-RU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насекомыми, </a:t>
            </a: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при </a:t>
            </a:r>
            <a:r>
              <a:rPr lang="ru-RU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массовом размножении </a:t>
            </a:r>
            <a:r>
              <a:rPr lang="ru-RU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истребление волков.</a:t>
            </a: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smtClean="0">
                <a:solidFill>
                  <a:srgbClr val="000000"/>
                </a:solidFill>
                <a:latin typeface="Garamond" pitchFamily="18" charset="0"/>
              </a:rPr>
              <a:t>Кирвель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60438" y="428625"/>
            <a:ext cx="8183562" cy="550863"/>
          </a:xfrm>
          <a:solidFill>
            <a:srgbClr val="99FF99"/>
          </a:solidFill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Заповедные места Беларуси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28625" y="1000125"/>
            <a:ext cx="8429625" cy="5543550"/>
          </a:xfrm>
          <a:solidFill>
            <a:srgbClr val="FFFFCC"/>
          </a:solidFill>
        </p:spPr>
        <p:txBody>
          <a:bodyPr/>
          <a:lstStyle/>
          <a:p>
            <a:pPr marL="0" indent="0">
              <a:lnSpc>
                <a:spcPct val="80000"/>
              </a:lnSpc>
              <a:buFontTx/>
              <a:buAutoNum type="arabicPeriod"/>
            </a:pPr>
            <a:r>
              <a:rPr lang="ru-RU" sz="3200" b="1" i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Заповедники: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ru-RU" sz="3200" i="1" smtClean="0">
                <a:latin typeface="Times New Roman" pitchFamily="18" charset="0"/>
                <a:cs typeface="Times New Roman" pitchFamily="18" charset="0"/>
              </a:rPr>
              <a:t>Березинский биосферный заповедник</a:t>
            </a:r>
            <a:r>
              <a:rPr lang="ru-RU" sz="320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ru-RU" sz="3200" i="1" smtClean="0">
                <a:latin typeface="Times New Roman" pitchFamily="18" charset="0"/>
                <a:cs typeface="Times New Roman" pitchFamily="18" charset="0"/>
              </a:rPr>
              <a:t>Полесский радиационно-экологический заповедник</a:t>
            </a:r>
            <a:r>
              <a:rPr lang="ru-RU" sz="320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3200" b="1" i="1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ru-RU" sz="3200" b="1" i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ru-RU" sz="3200" b="1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i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Заказники: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ru-RU" sz="3200" i="1" smtClean="0">
                <a:latin typeface="Times New Roman" pitchFamily="18" charset="0"/>
                <a:cs typeface="Times New Roman" pitchFamily="18" charset="0"/>
              </a:rPr>
              <a:t>Свитязанский, Межозерный, Красный Бор, Селява, Выгонощанское, Ельня, Болото Мох, Подвеликий мох, Долгое и др.</a:t>
            </a:r>
            <a:endParaRPr lang="ru-RU" sz="3200" b="1" i="1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ru-RU" sz="3200" b="1" i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3. Национальные парки: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ru-RU" sz="3200" i="1" smtClean="0">
                <a:latin typeface="Times New Roman" pitchFamily="18" charset="0"/>
                <a:cs typeface="Times New Roman" pitchFamily="18" charset="0"/>
              </a:rPr>
              <a:t>"Беловежская пуща", 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ru-RU" sz="3200" i="1" smtClean="0">
                <a:latin typeface="Times New Roman" pitchFamily="18" charset="0"/>
                <a:cs typeface="Times New Roman" pitchFamily="18" charset="0"/>
              </a:rPr>
              <a:t>"Браславские озера", 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ru-RU" sz="3200" i="1" smtClean="0">
                <a:latin typeface="Times New Roman" pitchFamily="18" charset="0"/>
                <a:cs typeface="Times New Roman" pitchFamily="18" charset="0"/>
              </a:rPr>
              <a:t>"Припятский", 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ru-RU" sz="3200" i="1" smtClean="0">
                <a:latin typeface="Times New Roman" pitchFamily="18" charset="0"/>
                <a:cs typeface="Times New Roman" pitchFamily="18" charset="0"/>
              </a:rPr>
              <a:t>«Нарочанский»</a:t>
            </a:r>
            <a:r>
              <a:rPr lang="ru-RU" sz="320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61443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14282" y="285728"/>
            <a:ext cx="8715436" cy="6286544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91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0"/>
            <a:ext cx="9144000" cy="785813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Зонирование национальных парков Беларуси</a:t>
            </a:r>
          </a:p>
        </p:txBody>
      </p:sp>
      <p:sp>
        <p:nvSpPr>
          <p:cNvPr id="3891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0" y="642938"/>
            <a:ext cx="8858250" cy="621506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sz="2600" b="1" i="1" u="sng" dirty="0" smtClean="0">
                <a:latin typeface="Times New Roman" pitchFamily="18" charset="0"/>
                <a:cs typeface="Times New Roman" pitchFamily="18" charset="0"/>
              </a:rPr>
              <a:t>Заповедные зоны</a:t>
            </a:r>
            <a:r>
              <a:rPr lang="ru-RU" sz="2600" b="1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предназначенные для охраны и восстановления наиболее ценных природных комплексов;</a:t>
            </a:r>
          </a:p>
          <a:p>
            <a:pPr>
              <a:spcBef>
                <a:spcPts val="0"/>
              </a:spcBef>
            </a:pPr>
            <a:r>
              <a:rPr lang="ru-RU" sz="2600" b="1" i="1" u="sng" dirty="0" smtClean="0">
                <a:latin typeface="Times New Roman" pitchFamily="18" charset="0"/>
                <a:cs typeface="Times New Roman" pitchFamily="18" charset="0"/>
              </a:rPr>
              <a:t>Зоны регулируемого использования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, предназначенные для сохранения отдельных экосистем;</a:t>
            </a:r>
          </a:p>
          <a:p>
            <a:pPr>
              <a:spcBef>
                <a:spcPts val="0"/>
              </a:spcBef>
            </a:pPr>
            <a:r>
              <a:rPr lang="ru-RU" sz="2600" b="1" i="1" u="sng" dirty="0" smtClean="0">
                <a:latin typeface="Times New Roman" pitchFamily="18" charset="0"/>
                <a:cs typeface="Times New Roman" pitchFamily="18" charset="0"/>
              </a:rPr>
              <a:t>Рекреационные зоны</a:t>
            </a:r>
            <a:r>
              <a:rPr lang="ru-RU" sz="2600" b="1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предназначенные для </a:t>
            </a:r>
            <a:r>
              <a:rPr lang="ru-RU" sz="2600" b="1" dirty="0" err="1" smtClean="0">
                <a:latin typeface="Times New Roman" pitchFamily="18" charset="0"/>
                <a:cs typeface="Times New Roman" pitchFamily="18" charset="0"/>
              </a:rPr>
              <a:t>разме-щения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 объектов и сооружений санаторно-курортного лечения, отдыха и туризма;</a:t>
            </a:r>
          </a:p>
          <a:p>
            <a:pPr>
              <a:spcBef>
                <a:spcPts val="0"/>
              </a:spcBef>
            </a:pPr>
            <a:r>
              <a:rPr lang="ru-RU" sz="2600" b="1" i="1" u="sng" dirty="0" smtClean="0">
                <a:latin typeface="Times New Roman" pitchFamily="18" charset="0"/>
                <a:cs typeface="Times New Roman" pitchFamily="18" charset="0"/>
              </a:rPr>
              <a:t>Хозяйственные зоны</a:t>
            </a:r>
            <a:r>
              <a:rPr lang="ru-RU" sz="2600" b="1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предназначенные для </a:t>
            </a:r>
            <a:r>
              <a:rPr lang="ru-RU" sz="2600" b="1" dirty="0" err="1" smtClean="0">
                <a:latin typeface="Times New Roman" pitchFamily="18" charset="0"/>
                <a:cs typeface="Times New Roman" pitchFamily="18" charset="0"/>
              </a:rPr>
              <a:t>размеще-ния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 объектов обслуживания посетителей парков, ведение хозяйственной и иной деятельности;</a:t>
            </a:r>
          </a:p>
          <a:p>
            <a:pPr>
              <a:spcBef>
                <a:spcPts val="0"/>
              </a:spcBef>
            </a:pPr>
            <a:r>
              <a:rPr lang="ru-RU" sz="2600" b="1" i="1" u="sng" dirty="0" smtClean="0">
                <a:latin typeface="Times New Roman" pitchFamily="18" charset="0"/>
                <a:cs typeface="Times New Roman" pitchFamily="18" charset="0"/>
              </a:rPr>
              <a:t>Буферные зоны</a:t>
            </a:r>
            <a:r>
              <a:rPr lang="ru-RU" sz="2600" b="1" i="1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 предназначенные для обеспечения жизнедеятельности местного населения, эксплуатации хозяйственных объектов парка.</a:t>
            </a:r>
          </a:p>
          <a:p>
            <a:endParaRPr lang="ru-RU" sz="2600" b="1" i="1" dirty="0" smtClean="0">
              <a:solidFill>
                <a:srgbClr val="FFFF99"/>
              </a:solidFill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2" descr="Чем отличается земная кора от литосферы?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88" y="357188"/>
            <a:ext cx="3929062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4" descr="литосфера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25" y="4143375"/>
            <a:ext cx="3233738" cy="235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6" descr="workroom:iteach:литосфера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9088" y="4143375"/>
            <a:ext cx="2767012" cy="235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8" descr="Литосфера - Презентация 12421/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71813" y="4143375"/>
            <a:ext cx="2476500" cy="235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10" descr="Топливо: Строение литосферы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4375" y="357188"/>
            <a:ext cx="3798888" cy="368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8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1601" t="15782" r="43665" b="8798"/>
          <a:stretch>
            <a:fillRect/>
          </a:stretch>
        </p:blipFill>
        <p:spPr bwMode="auto">
          <a:xfrm>
            <a:off x="428596" y="642918"/>
            <a:ext cx="8113911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2714612" y="142852"/>
            <a:ext cx="36222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i="1" dirty="0" smtClean="0">
                <a:latin typeface="Times New Roman" pitchFamily="18" charset="0"/>
                <a:cs typeface="Times New Roman" pitchFamily="18" charset="0"/>
              </a:rPr>
              <a:t>Беловежская пуща</a:t>
            </a:r>
            <a:endParaRPr lang="ru-RU" sz="32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14282" y="214290"/>
            <a:ext cx="8715436" cy="6357982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03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1142976" y="285728"/>
            <a:ext cx="7643812" cy="428625"/>
          </a:xfrm>
        </p:spPr>
        <p:txBody>
          <a:bodyPr>
            <a:noAutofit/>
          </a:bodyPr>
          <a:lstStyle/>
          <a:p>
            <a:pPr algn="ctr"/>
            <a:r>
              <a:rPr lang="ru-RU" sz="3000" dirty="0" smtClean="0">
                <a:solidFill>
                  <a:srgbClr val="3366FF"/>
                </a:solidFill>
                <a:latin typeface="Times New Roman" pitchFamily="18" charset="0"/>
                <a:cs typeface="Times New Roman" pitchFamily="18" charset="0"/>
              </a:rPr>
              <a:t>Памятники природы</a:t>
            </a:r>
          </a:p>
        </p:txBody>
      </p:sp>
      <p:sp>
        <p:nvSpPr>
          <p:cNvPr id="440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214282" y="571480"/>
            <a:ext cx="8715436" cy="5616575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Виды: </a:t>
            </a:r>
            <a:endParaRPr lang="en-US" sz="30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ru-RU" sz="3000" b="1" dirty="0" smtClean="0">
                <a:latin typeface="Times New Roman" pitchFamily="18" charset="0"/>
                <a:cs typeface="Times New Roman" pitchFamily="18" charset="0"/>
              </a:rPr>
              <a:t>ботанические (</a:t>
            </a:r>
            <a:r>
              <a:rPr lang="ru-RU" sz="3000" b="1" dirty="0" err="1" smtClean="0">
                <a:latin typeface="Times New Roman" pitchFamily="18" charset="0"/>
                <a:cs typeface="Times New Roman" pitchFamily="18" charset="0"/>
              </a:rPr>
              <a:t>ботанические</a:t>
            </a:r>
            <a:r>
              <a:rPr lang="ru-RU" sz="3000" b="1" dirty="0" smtClean="0">
                <a:latin typeface="Times New Roman" pitchFamily="18" charset="0"/>
                <a:cs typeface="Times New Roman" pitchFamily="18" charset="0"/>
              </a:rPr>
              <a:t> сады, дендрологические парки, произведения садово-паркового искусства, участки леса с ценными древесными породами, отдельные вековые или редких пород деревья, участки территории с реликтовой растительностью, места произрастания видов растений);</a:t>
            </a:r>
          </a:p>
          <a:p>
            <a:pPr>
              <a:lnSpc>
                <a:spcPct val="90000"/>
              </a:lnSpc>
            </a:pPr>
            <a:r>
              <a:rPr lang="ru-RU" sz="3000" b="1" dirty="0" smtClean="0">
                <a:latin typeface="Times New Roman" pitchFamily="18" charset="0"/>
                <a:cs typeface="Times New Roman" pitchFamily="18" charset="0"/>
              </a:rPr>
              <a:t>гидрологические (озера, болота, водохранилища и участки старинных каналов, родники и т.п.);</a:t>
            </a:r>
          </a:p>
          <a:p>
            <a:pPr>
              <a:lnSpc>
                <a:spcPct val="90000"/>
              </a:lnSpc>
            </a:pPr>
            <a:r>
              <a:rPr lang="ru-RU" sz="3000" b="1" dirty="0" smtClean="0">
                <a:latin typeface="Times New Roman" pitchFamily="18" charset="0"/>
                <a:cs typeface="Times New Roman" pitchFamily="18" charset="0"/>
              </a:rPr>
              <a:t>геологические (обнажение ледниковых</a:t>
            </a:r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000" b="1" dirty="0" smtClean="0">
                <a:latin typeface="Times New Roman" pitchFamily="18" charset="0"/>
                <a:cs typeface="Times New Roman" pitchFamily="18" charset="0"/>
              </a:rPr>
              <a:t>отложений и коренных пород, крупные валуны).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85720" y="285728"/>
            <a:ext cx="8572560" cy="6215106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24532" t="20474" r="46577" b="34938"/>
          <a:stretch>
            <a:fillRect/>
          </a:stretch>
        </p:blipFill>
        <p:spPr bwMode="auto">
          <a:xfrm>
            <a:off x="214282" y="285728"/>
            <a:ext cx="4733368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357166"/>
            <a:ext cx="2428892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6357950" y="357166"/>
            <a:ext cx="2186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ru-RU" sz="2400" b="1" spc="50" dirty="0" smtClean="0">
                <a:ln w="11430"/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Дуб-патриарх</a:t>
            </a:r>
            <a:endParaRPr lang="ru-RU" sz="2400" b="1" spc="50" dirty="0">
              <a:ln w="11430"/>
              <a:solidFill>
                <a:schemeClr val="bg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43702" y="428604"/>
            <a:ext cx="2500298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0"/>
          </a:effec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lum bright="-10000" contrast="10000"/>
          </a:blip>
          <a:srcRect/>
          <a:stretch>
            <a:fillRect/>
          </a:stretch>
        </p:blipFill>
        <p:spPr bwMode="auto">
          <a:xfrm>
            <a:off x="2786050" y="3429000"/>
            <a:ext cx="2214578" cy="2960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>
            <a:lum bright="-10000" contrast="10000"/>
          </a:blip>
          <a:srcRect/>
          <a:stretch>
            <a:fillRect/>
          </a:stretch>
        </p:blipFill>
        <p:spPr bwMode="auto">
          <a:xfrm>
            <a:off x="214282" y="3429000"/>
            <a:ext cx="2585359" cy="2974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Прямоугольник 11"/>
          <p:cNvSpPr/>
          <p:nvPr/>
        </p:nvSpPr>
        <p:spPr>
          <a:xfrm>
            <a:off x="214282" y="3286124"/>
            <a:ext cx="4143372" cy="461665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ru-RU" sz="2400" b="1" dirty="0">
                <a:ln w="11430"/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Красный дуб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2643174" y="3357562"/>
            <a:ext cx="2500330" cy="78579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Береза с головой зубра</a:t>
            </a:r>
            <a:endParaRPr kumimoji="0" lang="ru-RU" sz="24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28625" y="357188"/>
            <a:ext cx="8429625" cy="6215062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БЕРЕГИТЕ ПРИРОДУ –  ВАМ ЗДЕСЬ ЖИТЬ!!!!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СПАСИБО ЗА ВНИМАНИЕ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2" descr="Оценка земельных ресурсов Оценк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428625"/>
            <a:ext cx="8302625" cy="56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8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50" y="357188"/>
            <a:ext cx="8572500" cy="6143625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0482" name="Прямоугольник 1"/>
          <p:cNvSpPr>
            <a:spLocks noChangeArrowheads="1"/>
          </p:cNvSpPr>
          <p:nvPr/>
        </p:nvSpPr>
        <p:spPr bwMode="auto">
          <a:xfrm>
            <a:off x="3071813" y="428625"/>
            <a:ext cx="27924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СОСТАВ ЛИТОСФЕРЫ</a:t>
            </a:r>
            <a:endParaRPr lang="ru-RU">
              <a:latin typeface="Verdana" pitchFamily="34" charset="0"/>
            </a:endParaRPr>
          </a:p>
        </p:txBody>
      </p:sp>
      <p:sp>
        <p:nvSpPr>
          <p:cNvPr id="20483" name="Прямоугольник 2"/>
          <p:cNvSpPr>
            <a:spLocks noChangeArrowheads="1"/>
          </p:cNvSpPr>
          <p:nvPr/>
        </p:nvSpPr>
        <p:spPr bwMode="auto">
          <a:xfrm>
            <a:off x="571500" y="785813"/>
            <a:ext cx="8143875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400">
                <a:latin typeface="Times New Roman" pitchFamily="18" charset="0"/>
                <a:cs typeface="Times New Roman" pitchFamily="18" charset="0"/>
              </a:rPr>
              <a:t>В земной коре – верхней части литосферы – обнаружено 90 химических элементов, но только 8 из них широко распространены и составляют 97,2%. По А.Е. Ферсману, они распределяются следующим образом: кислород – 49%, кремний – 26, алюминий – 7,5, железо – 4,2, кальций – 3,3, натрий – 2,4, калий – 2,4, магний – 2,4%.</a:t>
            </a:r>
          </a:p>
        </p:txBody>
      </p:sp>
      <p:pic>
        <p:nvPicPr>
          <p:cNvPr id="20484" name="Picture 2" descr="Экология онлайн Литосфера"/>
          <p:cNvPicPr>
            <a:picLocks noChangeAspect="1" noChangeArrowheads="1"/>
          </p:cNvPicPr>
          <p:nvPr/>
        </p:nvPicPr>
        <p:blipFill>
          <a:blip r:embed="rId2">
            <a:lum contrast="70000"/>
          </a:blip>
          <a:srcRect/>
          <a:stretch>
            <a:fillRect/>
          </a:stretch>
        </p:blipFill>
        <p:spPr bwMode="auto">
          <a:xfrm>
            <a:off x="857250" y="3071813"/>
            <a:ext cx="74295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14313" y="142875"/>
            <a:ext cx="8572500" cy="6357938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1506" name="Прямоугольник 1"/>
          <p:cNvSpPr>
            <a:spLocks noChangeArrowheads="1"/>
          </p:cNvSpPr>
          <p:nvPr/>
        </p:nvSpPr>
        <p:spPr bwMode="auto">
          <a:xfrm>
            <a:off x="500063" y="142875"/>
            <a:ext cx="79295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Значение литосферы и её роль</a:t>
            </a:r>
          </a:p>
          <a:p>
            <a:pPr algn="ctr"/>
            <a:r>
              <a:rPr lang="ru-RU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в обеспечении</a:t>
            </a:r>
            <a:r>
              <a:rPr lang="ru-RU" sz="2400" b="1">
                <a:latin typeface="Times New Roman" pitchFamily="18" charset="0"/>
                <a:cs typeface="Times New Roman" pitchFamily="18" charset="0"/>
              </a:rPr>
              <a:t> жизнедеятельности человека (функции)</a:t>
            </a:r>
          </a:p>
        </p:txBody>
      </p:sp>
      <p:sp>
        <p:nvSpPr>
          <p:cNvPr id="21507" name="Прямоугольник 2"/>
          <p:cNvSpPr>
            <a:spLocks noChangeArrowheads="1"/>
          </p:cNvSpPr>
          <p:nvPr/>
        </p:nvSpPr>
        <p:spPr bwMode="auto">
          <a:xfrm>
            <a:off x="357188" y="928688"/>
            <a:ext cx="8429625" cy="674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Защитная</a:t>
            </a:r>
          </a:p>
          <a:p>
            <a:pPr algn="just">
              <a:lnSpc>
                <a:spcPct val="90000"/>
              </a:lnSpc>
            </a:pP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(Предохраняет  живые организмы от перегрева)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Геологическая</a:t>
            </a:r>
          </a:p>
          <a:p>
            <a:pPr algn="just">
              <a:lnSpc>
                <a:spcPct val="90000"/>
              </a:lnSpc>
            </a:pP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000">
                <a:latin typeface="Times New Roman" pitchFamily="18" charset="0"/>
                <a:cs typeface="Times New Roman" pitchFamily="18" charset="0"/>
              </a:rPr>
              <a:t>Основа ландшафта, почв, среда обмена веществом и энергией с атмосферой и поверхностной гидросферой</a:t>
            </a: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Жизнепространственная</a:t>
            </a:r>
          </a:p>
          <a:p>
            <a:pPr algn="just">
              <a:lnSpc>
                <a:spcPct val="90000"/>
              </a:lnSpc>
            </a:pP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(Местообитание большинства живых организмов, в том числе человека)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Жизнедеятельная</a:t>
            </a:r>
          </a:p>
          <a:p>
            <a:pPr algn="just">
              <a:lnSpc>
                <a:spcPct val="90000"/>
              </a:lnSpc>
            </a:pP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000">
                <a:latin typeface="Times New Roman" pitchFamily="18" charset="0"/>
                <a:cs typeface="Times New Roman" pitchFamily="18" charset="0"/>
              </a:rPr>
              <a:t>Накопитель пресных вод, участвует в круговороте воды в природе</a:t>
            </a: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Ресурсно-сырьевая</a:t>
            </a:r>
          </a:p>
          <a:p>
            <a:pPr algn="just">
              <a:lnSpc>
                <a:spcPct val="90000"/>
              </a:lnSpc>
            </a:pP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000">
                <a:latin typeface="Times New Roman" pitchFamily="18" charset="0"/>
                <a:cs typeface="Times New Roman" pitchFamily="18" charset="0"/>
              </a:rPr>
              <a:t>Среда сосредоточения природных минеральных ресурсов, источник продуктов питания</a:t>
            </a: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>
                <a:latin typeface="Times New Roman" pitchFamily="18" charset="0"/>
                <a:cs typeface="Times New Roman" pitchFamily="18" charset="0"/>
              </a:rPr>
              <a:t>Поверхностно-транспортная</a:t>
            </a:r>
          </a:p>
          <a:p>
            <a:pPr algn="just">
              <a:lnSpc>
                <a:spcPct val="90000"/>
              </a:lnSpc>
            </a:pP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(Предоставляет возможность перемещения)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>
                <a:latin typeface="Times New Roman" pitchFamily="18" charset="0"/>
                <a:cs typeface="Times New Roman" pitchFamily="18" charset="0"/>
              </a:rPr>
              <a:t>Геодинамическая</a:t>
            </a:r>
          </a:p>
          <a:p>
            <a:pPr algn="just">
              <a:lnSpc>
                <a:spcPct val="90000"/>
              </a:lnSpc>
            </a:pP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(Влияет на безопасность и комфортность проживания)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>
                <a:latin typeface="Times New Roman" pitchFamily="18" charset="0"/>
                <a:cs typeface="Times New Roman" pitchFamily="18" charset="0"/>
              </a:rPr>
              <a:t>Геохимическая</a:t>
            </a:r>
          </a:p>
          <a:p>
            <a:pPr algn="just">
              <a:lnSpc>
                <a:spcPct val="90000"/>
              </a:lnSpc>
            </a:pPr>
            <a:r>
              <a:rPr lang="ru-RU" sz="2000">
                <a:latin typeface="Times New Roman" pitchFamily="18" charset="0"/>
                <a:cs typeface="Times New Roman" pitchFamily="18" charset="0"/>
              </a:rPr>
              <a:t>(Влияет на состояние биоты в целом и здоровье человека в частности</a:t>
            </a:r>
            <a:r>
              <a:rPr lang="ru-RU" sz="2000">
                <a:latin typeface="Verdana" pitchFamily="34" charset="0"/>
              </a:rPr>
              <a:t>).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>
                <a:latin typeface="Times New Roman" pitchFamily="18" charset="0"/>
                <a:cs typeface="Times New Roman" pitchFamily="18" charset="0"/>
              </a:rPr>
              <a:t>Геофизическая</a:t>
            </a:r>
            <a:r>
              <a:rPr lang="ru-RU" sz="2000">
                <a:latin typeface="Verdana" pitchFamily="34" charset="0"/>
              </a:rPr>
              <a:t> </a:t>
            </a:r>
          </a:p>
          <a:p>
            <a:pPr algn="just">
              <a:lnSpc>
                <a:spcPct val="90000"/>
              </a:lnSpc>
            </a:pPr>
            <a:r>
              <a:rPr lang="ru-RU" sz="20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Влияет на </a:t>
            </a:r>
            <a:r>
              <a:rPr lang="ru-RU" sz="2000">
                <a:latin typeface="Times New Roman" pitchFamily="18" charset="0"/>
                <a:cs typeface="Times New Roman" pitchFamily="18" charset="0"/>
              </a:rPr>
              <a:t>условия жизни)</a:t>
            </a:r>
            <a:endParaRPr lang="ru-RU" sz="2000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endParaRPr lang="ru-RU" sz="2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endParaRPr lang="ru-RU" sz="2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endParaRPr lang="ru-RU" sz="2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endParaRPr lang="ru-RU" sz="20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21508" name="TextBox 1"/>
          <p:cNvSpPr txBox="1">
            <a:spLocks noChangeArrowheads="1"/>
          </p:cNvSpPr>
          <p:nvPr/>
        </p:nvSpPr>
        <p:spPr bwMode="auto">
          <a:xfrm>
            <a:off x="3857625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7188" y="357188"/>
            <a:ext cx="8429625" cy="6143625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063" y="428625"/>
            <a:ext cx="8215312" cy="1878013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85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Относительно хозяйственной деятельности человека вводится понятие </a:t>
            </a:r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«земельные ресурсы"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та часть мирового земельного фонда, которая пригодна для хозяйственного использования.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dirty="0">
              <a:latin typeface="+mn-lt"/>
            </a:endParaRPr>
          </a:p>
        </p:txBody>
      </p:sp>
      <p:sp>
        <p:nvSpPr>
          <p:cNvPr id="22531" name="Прямоугольник 2"/>
          <p:cNvSpPr>
            <a:spLocks noChangeArrowheads="1"/>
          </p:cNvSpPr>
          <p:nvPr/>
        </p:nvSpPr>
        <p:spPr bwMode="auto">
          <a:xfrm>
            <a:off x="500063" y="1928813"/>
            <a:ext cx="8215312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/>
            <a:r>
              <a:rPr lang="ru-RU" sz="2400">
                <a:latin typeface="Times New Roman" pitchFamily="18" charset="0"/>
                <a:cs typeface="Times New Roman" pitchFamily="18" charset="0"/>
              </a:rPr>
              <a:t>Обеспеченность человечества земельными ресурсами определяется мировым земельным фондом, который составляет 13,4 млрд. га. Из отдельных крупных регионов наибольшим земельным фондом обладают Африка (30 млн. км</a:t>
            </a:r>
            <a:r>
              <a:rPr lang="ru-RU" sz="2400" baseline="30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) и Азия (27,7 млн. км</a:t>
            </a:r>
            <a:r>
              <a:rPr lang="ru-RU" sz="2400" baseline="30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), а самым маленьким—Европа (5,1 млн. км</a:t>
            </a:r>
            <a:r>
              <a:rPr lang="ru-RU" sz="2400" baseline="30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) и Австралия с Океанией (8,5 млн. км</a:t>
            </a:r>
            <a:r>
              <a:rPr lang="ru-RU" sz="2400" baseline="30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). Однако если рассматривать обеспеченность регионов земельными ресурсами из расчета на душу населения, то результат будет противоположным: на каждого жителя малонаселенной Австралии приходится 37 га земли (максимальный показатель), а на жителя Азии — только 1,1 га, приблизительно столько же и в Европе.</a:t>
            </a:r>
          </a:p>
        </p:txBody>
      </p:sp>
      <p:sp>
        <p:nvSpPr>
          <p:cNvPr id="22532" name="TextBox 1"/>
          <p:cNvSpPr txBox="1">
            <a:spLocks noChangeArrowheads="1"/>
          </p:cNvSpPr>
          <p:nvPr/>
        </p:nvSpPr>
        <p:spPr bwMode="auto">
          <a:xfrm>
            <a:off x="3857625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спект">
  <a:themeElements>
    <a:clrScheme name="Другая 2">
      <a:dk1>
        <a:sysClr val="windowText" lastClr="000000"/>
      </a:dk1>
      <a:lt1>
        <a:srgbClr val="B1A35A"/>
      </a:lt1>
      <a:dk2>
        <a:srgbClr val="000000"/>
      </a:dk2>
      <a:lt2>
        <a:srgbClr val="EAEBDE"/>
      </a:lt2>
      <a:accent1>
        <a:srgbClr val="000000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Аспект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551</TotalTime>
  <Words>3148</Words>
  <Application>Microsoft Office PowerPoint</Application>
  <PresentationFormat>Экран (4:3)</PresentationFormat>
  <Paragraphs>246</Paragraphs>
  <Slides>53</Slides>
  <Notes>5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5" baseType="lpstr">
      <vt:lpstr>Аспект</vt:lpstr>
      <vt:lpstr>Слайд</vt:lpstr>
      <vt:lpstr>«БЕЗОПАСНОСТЬ ЖИЗНЕДЕЯТЕЛЬНОСТИ ЧЕЛОВЕКА (БЖЧ</vt:lpstr>
      <vt:lpstr>Экологические проблемы использования земельных и биологических ресурсов. </vt:lpstr>
      <vt:lpstr>План занятия: 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Основные экологические проблемы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Функции лесных ресурсов:</vt:lpstr>
      <vt:lpstr>Слайд 42</vt:lpstr>
      <vt:lpstr>Слайд 43</vt:lpstr>
      <vt:lpstr>Слайд 44</vt:lpstr>
      <vt:lpstr>Слайд 45</vt:lpstr>
      <vt:lpstr>Слайд 46</vt:lpstr>
      <vt:lpstr>На территории заповедников запрещается:</vt:lpstr>
      <vt:lpstr>Заповедные места Беларуси</vt:lpstr>
      <vt:lpstr>Зонирование национальных парков Беларуси</vt:lpstr>
      <vt:lpstr>Слайд 50</vt:lpstr>
      <vt:lpstr>Памятники природы</vt:lpstr>
      <vt:lpstr>Слайд 52</vt:lpstr>
      <vt:lpstr>Слайд 53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«БЕЗОПАСНОСТЬ ЖИЗНЕДЕЯТЕЛЬНОСТИ ЧЕЛОВЕКА (БЖЧ</dc:title>
  <dc:creator>user</dc:creator>
  <cp:lastModifiedBy>user</cp:lastModifiedBy>
  <cp:revision>47</cp:revision>
  <dcterms:created xsi:type="dcterms:W3CDTF">2014-10-02T20:23:15Z</dcterms:created>
  <dcterms:modified xsi:type="dcterms:W3CDTF">2017-09-29T17:56:23Z</dcterms:modified>
</cp:coreProperties>
</file>